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4"/>
  </p:notesMasterIdLst>
  <p:sldIdLst>
    <p:sldId id="256" r:id="rId2"/>
    <p:sldId id="382" r:id="rId3"/>
    <p:sldId id="402" r:id="rId4"/>
    <p:sldId id="361" r:id="rId5"/>
    <p:sldId id="384" r:id="rId6"/>
    <p:sldId id="383" r:id="rId7"/>
    <p:sldId id="365" r:id="rId8"/>
    <p:sldId id="366" r:id="rId9"/>
    <p:sldId id="369" r:id="rId10"/>
    <p:sldId id="370" r:id="rId11"/>
    <p:sldId id="367" r:id="rId12"/>
    <p:sldId id="368" r:id="rId13"/>
    <p:sldId id="371" r:id="rId14"/>
    <p:sldId id="376" r:id="rId15"/>
    <p:sldId id="377" r:id="rId16"/>
    <p:sldId id="378" r:id="rId17"/>
    <p:sldId id="379" r:id="rId18"/>
    <p:sldId id="403" r:id="rId19"/>
    <p:sldId id="404" r:id="rId20"/>
    <p:sldId id="405" r:id="rId21"/>
    <p:sldId id="406" r:id="rId22"/>
    <p:sldId id="40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edeelde%20drives\MP%20Economie\JHE\GRAFIEK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0"/>
          <c:order val="0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0-491A-8342-311F6C112037}"/>
            </c:ext>
          </c:extLst>
        </c:ser>
        <c:ser>
          <c:idx val="1"/>
          <c:order val="1"/>
          <c:tx>
            <c:strRef>
              <c:f>'Individuele aanbieder'!$D$1</c:f>
              <c:strCache>
                <c:ptCount val="1"/>
                <c:pt idx="0">
                  <c:v>Qa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aanbieder'!$D$2:$D$12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0-491A-8342-311F6C11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C-4291-82C0-787E018B9D9E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8C-4291-82C0-787E018B9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aanbieder'!$A$2:$A$12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FB8C-4291-82C0-787E018B9D9E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3-417B-B629-A3B124A0C655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33-417B-B629-A3B124A0C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aanbieder'!$A$2:$A$12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6233-417B-B629-A3B124A0C655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D-4128-8C6F-20F5C4791DA8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9D-4128-8C6F-20F5C4791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'Individuele aanbieder'!$F$1</c15:sqref>
                        </c15:formulaRef>
                      </c:ext>
                    </c:extLst>
                    <c:strCache>
                      <c:ptCount val="1"/>
                      <c:pt idx="0">
                        <c:v>GTK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'Individuele aanbieder'!$A$2:$A$12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'Individuele aanbieder'!$F$2:$F$12</c15:sqref>
                        </c15:formulaRef>
                      </c:ext>
                    </c:extLst>
                    <c:numCache>
                      <c:formatCode>"€"\ #,##0</c:formatCode>
                      <c:ptCount val="11"/>
                      <c:pt idx="1">
                        <c:v>8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6.5</c:v>
                      </c:pt>
                      <c:pt idx="5">
                        <c:v>7.2</c:v>
                      </c:pt>
                      <c:pt idx="6">
                        <c:v>8</c:v>
                      </c:pt>
                      <c:pt idx="7">
                        <c:v>8.8571428571428577</c:v>
                      </c:pt>
                      <c:pt idx="8">
                        <c:v>9.75</c:v>
                      </c:pt>
                      <c:pt idx="9">
                        <c:v>10.666666666666666</c:v>
                      </c:pt>
                      <c:pt idx="10">
                        <c:v>11.6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049D-4128-8C6F-20F5C4791DA8}"/>
                  </c:ext>
                </c:extLst>
              </c15:ser>
            </c15:filteredLineSeries>
          </c:ext>
        </c:extLst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3C-4F58-A7C7-A220894FDA4B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3C-4F58-A7C7-A220894FDA4B}"/>
            </c:ext>
          </c:extLst>
        </c:ser>
        <c:ser>
          <c:idx val="1"/>
          <c:order val="1"/>
          <c:tx>
            <c:strRef>
              <c:f>'Individuele aanbieder'!$F$1</c:f>
              <c:strCache>
                <c:ptCount val="1"/>
                <c:pt idx="0">
                  <c:v>GTK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aanbieder'!$F$2:$F$12</c:f>
              <c:numCache>
                <c:formatCode>"€"\ #,##0</c:formatCode>
                <c:ptCount val="11"/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6.5</c:v>
                </c:pt>
                <c:pt idx="5">
                  <c:v>7.2</c:v>
                </c:pt>
                <c:pt idx="6">
                  <c:v>8</c:v>
                </c:pt>
                <c:pt idx="7">
                  <c:v>8.8571428571428577</c:v>
                </c:pt>
                <c:pt idx="8">
                  <c:v>9.75</c:v>
                </c:pt>
                <c:pt idx="9">
                  <c:v>10.666666666666666</c:v>
                </c:pt>
                <c:pt idx="10">
                  <c:v>11.6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63C-4F58-A7C7-A220894FD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F1-4B60-AD99-9DE3786BE749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F1-4B60-AD99-9DE3786BE749}"/>
            </c:ext>
          </c:extLst>
        </c:ser>
        <c:ser>
          <c:idx val="1"/>
          <c:order val="1"/>
          <c:tx>
            <c:strRef>
              <c:f>'Individuele aanbieder'!$F$1</c:f>
              <c:strCache>
                <c:ptCount val="1"/>
                <c:pt idx="0">
                  <c:v>GTK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aanbieder'!$F$2:$F$12</c:f>
              <c:numCache>
                <c:formatCode>"€"\ #,##0</c:formatCode>
                <c:ptCount val="11"/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6.5</c:v>
                </c:pt>
                <c:pt idx="5">
                  <c:v>7.2</c:v>
                </c:pt>
                <c:pt idx="6">
                  <c:v>8</c:v>
                </c:pt>
                <c:pt idx="7">
                  <c:v>8.8571428571428577</c:v>
                </c:pt>
                <c:pt idx="8">
                  <c:v>9.75</c:v>
                </c:pt>
                <c:pt idx="9">
                  <c:v>10.666666666666666</c:v>
                </c:pt>
                <c:pt idx="10">
                  <c:v>11.6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FF1-4B60-AD99-9DE3786B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'Individuele aanbieder'!$E$1</c:f>
              <c:strCache>
                <c:ptCount val="1"/>
                <c:pt idx="0">
                  <c:v>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F1-4B60-AD99-9DE3786BE749}"/>
              </c:ext>
            </c:extLst>
          </c:dPt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aanbieder'!$E$2:$E$12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F1-4B60-AD99-9DE3786BE749}"/>
            </c:ext>
          </c:extLst>
        </c:ser>
        <c:ser>
          <c:idx val="1"/>
          <c:order val="1"/>
          <c:tx>
            <c:strRef>
              <c:f>'Individuele aanbieder'!$F$1</c:f>
              <c:strCache>
                <c:ptCount val="1"/>
                <c:pt idx="0">
                  <c:v>GTK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aanbieder'!$A$2:$A$12</c:f>
              <c:numCache>
                <c:formatCode>#,##0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'Individuele aanbieder'!$F$2:$F$12</c:f>
              <c:numCache>
                <c:formatCode>"€"\ #,##0</c:formatCode>
                <c:ptCount val="11"/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6.5</c:v>
                </c:pt>
                <c:pt idx="5">
                  <c:v>7.2</c:v>
                </c:pt>
                <c:pt idx="6">
                  <c:v>8</c:v>
                </c:pt>
                <c:pt idx="7">
                  <c:v>8.8571428571428577</c:v>
                </c:pt>
                <c:pt idx="8">
                  <c:v>9.75</c:v>
                </c:pt>
                <c:pt idx="9">
                  <c:v>10.666666666666666</c:v>
                </c:pt>
                <c:pt idx="10">
                  <c:v>11.6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FF1-4B60-AD99-9DE3786B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0"/>
          <c:order val="0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0-491A-8342-311F6C112037}"/>
            </c:ext>
          </c:extLst>
        </c:ser>
        <c:ser>
          <c:idx val="1"/>
          <c:order val="1"/>
          <c:tx>
            <c:strRef>
              <c:f>'Individuele aanbieder'!$D$1</c:f>
              <c:strCache>
                <c:ptCount val="1"/>
                <c:pt idx="0">
                  <c:v>Qa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aanbieder'!$D$2:$D$12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0-491A-8342-311F6C11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4567901234566E-2"/>
          <c:y val="4.2047543100174688E-2"/>
          <c:w val="0.8685982716049383"/>
          <c:h val="0.89562371838687627"/>
        </c:manualLayout>
      </c:layout>
      <c:lineChart>
        <c:grouping val="standard"/>
        <c:varyColors val="0"/>
        <c:ser>
          <c:idx val="0"/>
          <c:order val="0"/>
          <c:tx>
            <c:strRef>
              <c:f>'Individuele aanbieder'!$C$1</c:f>
              <c:strCache>
                <c:ptCount val="1"/>
                <c:pt idx="0">
                  <c:v>Qv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aanbieder'!$C$2:$C$12</c:f>
              <c:numCache>
                <c:formatCode>"€"\ #,##0</c:formatCode>
                <c:ptCount val="11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D-48AB-B6BE-8ECFE3FBA3B2}"/>
            </c:ext>
          </c:extLst>
        </c:ser>
        <c:ser>
          <c:idx val="1"/>
          <c:order val="1"/>
          <c:tx>
            <c:strRef>
              <c:f>'Individuele aanbieder'!$D$1</c:f>
              <c:strCache>
                <c:ptCount val="1"/>
                <c:pt idx="0">
                  <c:v>Qa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'Individuele aanbieder'!$B$2:$B$12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'Individuele aanbieder'!$D$2:$D$12</c:f>
              <c:numCache>
                <c:formatCode>"€"\ #,##0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D-48AB-B6BE-8ECFE3FBA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  <c:extLst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69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Maximale winst bij volkomen concurrentie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ijdelijke aanduiding voor inhoud 33">
            <a:extLst>
              <a:ext uri="{FF2B5EF4-FFF2-40B4-BE49-F238E27FC236}">
                <a16:creationId xmlns:a16="http://schemas.microsoft.com/office/drawing/2014/main" id="{FA4554B9-D5E4-4397-88D1-61B0DF0821A3}"/>
              </a:ext>
            </a:extLst>
          </p:cNvPr>
          <p:cNvGraphicFramePr>
            <a:graphicFrameLocks/>
          </p:cNvGraphicFramePr>
          <p:nvPr/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12CBA74-A52E-4C21-A5CF-97B5A644306D}"/>
              </a:ext>
            </a:extLst>
          </p:cNvPr>
          <p:cNvCxnSpPr>
            <a:cxnSpLocks/>
          </p:cNvCxnSpPr>
          <p:nvPr/>
        </p:nvCxnSpPr>
        <p:spPr>
          <a:xfrm>
            <a:off x="5801606" y="4070123"/>
            <a:ext cx="0" cy="2228096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6E70D86A-4B74-4D7B-89B3-97D35B66DF57}"/>
              </a:ext>
            </a:extLst>
          </p:cNvPr>
          <p:cNvSpPr txBox="1"/>
          <p:nvPr/>
        </p:nvSpPr>
        <p:spPr>
          <a:xfrm>
            <a:off x="5801606" y="5990442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5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DCC6E0B-68CD-4051-9E1C-FBA10570A786}"/>
              </a:ext>
            </a:extLst>
          </p:cNvPr>
          <p:cNvCxnSpPr>
            <a:cxnSpLocks/>
          </p:cNvCxnSpPr>
          <p:nvPr/>
        </p:nvCxnSpPr>
        <p:spPr>
          <a:xfrm flipH="1" flipV="1">
            <a:off x="2261670" y="4063333"/>
            <a:ext cx="7140947" cy="679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6C2269D-7662-420A-9353-8C29B1CD2A5B}"/>
              </a:ext>
            </a:extLst>
          </p:cNvPr>
          <p:cNvSpPr txBox="1"/>
          <p:nvPr/>
        </p:nvSpPr>
        <p:spPr>
          <a:xfrm>
            <a:off x="7255405" y="3634726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MO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2A2B103-1EAB-4DEA-9890-59AFFF9BCDD1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30332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ijdelijke aanduiding voor inhoud 16">
            <a:extLst>
              <a:ext uri="{FF2B5EF4-FFF2-40B4-BE49-F238E27FC236}">
                <a16:creationId xmlns:a16="http://schemas.microsoft.com/office/drawing/2014/main" id="{B922742B-9F1D-469B-BFD6-A18C92625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0C2ABE-7120-455C-AAD1-C6078B68CCC1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2DA8083-0D54-45A6-81B9-F87822A52503}"/>
              </a:ext>
            </a:extLst>
          </p:cNvPr>
          <p:cNvSpPr txBox="1"/>
          <p:nvPr/>
        </p:nvSpPr>
        <p:spPr>
          <a:xfrm>
            <a:off x="7255405" y="3429000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GTK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AB4F41A-6701-4EF3-90ED-97607293BF09}"/>
              </a:ext>
            </a:extLst>
          </p:cNvPr>
          <p:cNvCxnSpPr>
            <a:cxnSpLocks/>
          </p:cNvCxnSpPr>
          <p:nvPr/>
        </p:nvCxnSpPr>
        <p:spPr>
          <a:xfrm flipH="1">
            <a:off x="2261670" y="4063333"/>
            <a:ext cx="352929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DF6DD58-7F1D-46F8-8995-AEEFBEBD151B}"/>
              </a:ext>
            </a:extLst>
          </p:cNvPr>
          <p:cNvSpPr txBox="1"/>
          <p:nvPr/>
        </p:nvSpPr>
        <p:spPr>
          <a:xfrm>
            <a:off x="2261670" y="4063333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  <a:latin typeface="+mn-lt"/>
              </a:rPr>
              <a:t>p* = 10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7C6CD3A-06CE-44FD-946C-1B86F88F1C76}"/>
              </a:ext>
            </a:extLst>
          </p:cNvPr>
          <p:cNvCxnSpPr>
            <a:cxnSpLocks/>
          </p:cNvCxnSpPr>
          <p:nvPr/>
        </p:nvCxnSpPr>
        <p:spPr>
          <a:xfrm flipV="1">
            <a:off x="5790962" y="4088595"/>
            <a:ext cx="0" cy="612714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92F5568-0F04-4B8C-83FC-174A4082080F}"/>
              </a:ext>
            </a:extLst>
          </p:cNvPr>
          <p:cNvSpPr/>
          <p:nvPr/>
        </p:nvSpPr>
        <p:spPr>
          <a:xfrm>
            <a:off x="2262908" y="4061476"/>
            <a:ext cx="3537528" cy="639834"/>
          </a:xfrm>
          <a:prstGeom prst="rect">
            <a:avLst/>
          </a:prstGeom>
          <a:solidFill>
            <a:srgbClr val="BEEC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F6DC5A-EBD7-472C-82D0-125CFE8C93AA}"/>
              </a:ext>
            </a:extLst>
          </p:cNvPr>
          <p:cNvSpPr txBox="1"/>
          <p:nvPr/>
        </p:nvSpPr>
        <p:spPr>
          <a:xfrm>
            <a:off x="2262907" y="4159795"/>
            <a:ext cx="353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+mn-lt"/>
              </a:rPr>
              <a:t>TW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7F34D3-9C2B-4D27-A39C-143E08C8E2CA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FA89AE-3621-4A07-961B-4EE20C3619C9}"/>
              </a:ext>
            </a:extLst>
          </p:cNvPr>
          <p:cNvSpPr txBox="1"/>
          <p:nvPr/>
        </p:nvSpPr>
        <p:spPr>
          <a:xfrm>
            <a:off x="7255405" y="3429000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GTK</a:t>
            </a:r>
          </a:p>
        </p:txBody>
      </p:sp>
      <p:graphicFrame>
        <p:nvGraphicFramePr>
          <p:cNvPr id="16" name="Tijdelijke aanduiding voor inhoud 15">
            <a:extLst>
              <a:ext uri="{FF2B5EF4-FFF2-40B4-BE49-F238E27FC236}">
                <a16:creationId xmlns:a16="http://schemas.microsoft.com/office/drawing/2014/main" id="{B922742B-9F1D-469B-BFD6-A18C92625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621"/>
              </p:ext>
            </p:extLst>
          </p:nvPr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7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FD8DC-B576-4654-812F-A64EF7CE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Winst Individuele aanbieder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C4755-77EE-4C7A-985A-821CD697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>
              <a:buFont typeface="+mj-lt"/>
              <a:buAutoNum type="arabicPeriod"/>
            </a:pPr>
            <a:r>
              <a:rPr lang="nl-NL" dirty="0"/>
              <a:t>Zoek p* (p bij Q</a:t>
            </a:r>
            <a:r>
              <a:rPr lang="nl-NL" baseline="-25000" dirty="0"/>
              <a:t>A</a:t>
            </a:r>
            <a:r>
              <a:rPr lang="nl-NL" dirty="0"/>
              <a:t> = Q</a:t>
            </a:r>
            <a:r>
              <a:rPr lang="nl-NL" baseline="-25000" dirty="0"/>
              <a:t>V</a:t>
            </a:r>
            <a:r>
              <a:rPr lang="nl-NL" dirty="0"/>
              <a:t>)</a:t>
            </a:r>
          </a:p>
          <a:p>
            <a:pPr marL="534988">
              <a:buFont typeface="+mj-lt"/>
              <a:buAutoNum type="arabicPeriod"/>
            </a:pPr>
            <a:r>
              <a:rPr lang="nl-NL" dirty="0"/>
              <a:t>Vind q* bij maximale winst (MO=MK)</a:t>
            </a:r>
          </a:p>
          <a:p>
            <a:pPr marL="534988">
              <a:buFont typeface="+mj-lt"/>
              <a:buAutoNum type="arabicPeriod"/>
            </a:pPr>
            <a:r>
              <a:rPr lang="nl-NL" dirty="0"/>
              <a:t>TW = (p* </a:t>
            </a:r>
            <a:r>
              <a:rPr lang="nl-NL" dirty="0">
                <a:cs typeface="Times New Roman" panose="02020603050405020304" pitchFamily="18" charset="0"/>
              </a:rPr>
              <a:t>−</a:t>
            </a:r>
            <a:r>
              <a:rPr lang="nl-NL" dirty="0"/>
              <a:t> GTK) × q*</a:t>
            </a:r>
          </a:p>
        </p:txBody>
      </p:sp>
    </p:spTree>
    <p:extLst>
      <p:ext uri="{BB962C8B-B14F-4D97-AF65-F5344CB8AC3E}">
        <p14:creationId xmlns:p14="http://schemas.microsoft.com/office/powerpoint/2010/main" val="27777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A7E610-861C-4435-9AAE-54815412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Winst + geen toetredingsdrempel = ?</a:t>
            </a:r>
          </a:p>
        </p:txBody>
      </p:sp>
    </p:spTree>
    <p:extLst>
      <p:ext uri="{BB962C8B-B14F-4D97-AF65-F5344CB8AC3E}">
        <p14:creationId xmlns:p14="http://schemas.microsoft.com/office/powerpoint/2010/main" val="2267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ijdelijke aanduiding voor inhoud 15">
            <a:extLst>
              <a:ext uri="{FF2B5EF4-FFF2-40B4-BE49-F238E27FC236}">
                <a16:creationId xmlns:a16="http://schemas.microsoft.com/office/drawing/2014/main" id="{B922742B-9F1D-469B-BFD6-A18C92625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C8C357B-BF0C-47C5-9E7C-B53ECD156F6B}"/>
              </a:ext>
            </a:extLst>
          </p:cNvPr>
          <p:cNvCxnSpPr>
            <a:cxnSpLocks/>
          </p:cNvCxnSpPr>
          <p:nvPr/>
        </p:nvCxnSpPr>
        <p:spPr>
          <a:xfrm>
            <a:off x="4382413" y="5002986"/>
            <a:ext cx="0" cy="129530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4370AE9E-4603-4826-829E-7DAB952941CD}"/>
              </a:ext>
            </a:extLst>
          </p:cNvPr>
          <p:cNvSpPr txBox="1"/>
          <p:nvPr/>
        </p:nvSpPr>
        <p:spPr>
          <a:xfrm>
            <a:off x="4382413" y="5990517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D59E1A0-40B9-4B0E-83C2-9E802BD072C4}"/>
              </a:ext>
            </a:extLst>
          </p:cNvPr>
          <p:cNvSpPr txBox="1"/>
          <p:nvPr/>
        </p:nvSpPr>
        <p:spPr>
          <a:xfrm>
            <a:off x="2265142" y="4979464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6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29F6319-1BE6-4D2E-865E-A7302EAC90C7}"/>
              </a:ext>
            </a:extLst>
          </p:cNvPr>
          <p:cNvCxnSpPr>
            <a:cxnSpLocks/>
          </p:cNvCxnSpPr>
          <p:nvPr/>
        </p:nvCxnSpPr>
        <p:spPr>
          <a:xfrm flipH="1">
            <a:off x="2265575" y="4956803"/>
            <a:ext cx="2116838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D8830107-06BD-4ED1-8D0B-8A484741A4A5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28AC41D-0CB7-41D3-B00E-FD24F16C356E}"/>
              </a:ext>
            </a:extLst>
          </p:cNvPr>
          <p:cNvSpPr txBox="1"/>
          <p:nvPr/>
        </p:nvSpPr>
        <p:spPr>
          <a:xfrm>
            <a:off x="7255405" y="3429000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GTK</a:t>
            </a:r>
          </a:p>
        </p:txBody>
      </p:sp>
    </p:spTree>
    <p:extLst>
      <p:ext uri="{BB962C8B-B14F-4D97-AF65-F5344CB8AC3E}">
        <p14:creationId xmlns:p14="http://schemas.microsoft.com/office/powerpoint/2010/main" val="3416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ek 18">
            <a:extLst>
              <a:ext uri="{FF2B5EF4-FFF2-40B4-BE49-F238E27FC236}">
                <a16:creationId xmlns:a16="http://schemas.microsoft.com/office/drawing/2014/main" id="{C3199CDC-C1EE-417C-838D-C0FF82DAA5C6}"/>
              </a:ext>
            </a:extLst>
          </p:cNvPr>
          <p:cNvGraphicFramePr>
            <a:graphicFrameLocks/>
          </p:cNvGraphicFramePr>
          <p:nvPr/>
        </p:nvGraphicFramePr>
        <p:xfrm>
          <a:off x="1514700" y="1591199"/>
          <a:ext cx="8100000" cy="52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195A5D1-0974-4D94-A2AB-D55DB176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Vraag &amp; Aanbod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1D50F1-5C86-4403-9B16-420818EA1459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AF3805-DB7B-4BF5-BA91-947165DF27D1}"/>
              </a:ext>
            </a:extLst>
          </p:cNvPr>
          <p:cNvSpPr txBox="1"/>
          <p:nvPr/>
        </p:nvSpPr>
        <p:spPr>
          <a:xfrm>
            <a:off x="6959841" y="178581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48DBE82-84B2-4AD6-A799-A5EFDD0246E8}"/>
              </a:ext>
            </a:extLst>
          </p:cNvPr>
          <p:cNvCxnSpPr>
            <a:cxnSpLocks/>
          </p:cNvCxnSpPr>
          <p:nvPr/>
        </p:nvCxnSpPr>
        <p:spPr>
          <a:xfrm flipH="1">
            <a:off x="2198257" y="4107067"/>
            <a:ext cx="3523431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B07475D-5396-411C-877B-EB4D7F21797D}"/>
              </a:ext>
            </a:extLst>
          </p:cNvPr>
          <p:cNvCxnSpPr>
            <a:cxnSpLocks/>
          </p:cNvCxnSpPr>
          <p:nvPr/>
        </p:nvCxnSpPr>
        <p:spPr>
          <a:xfrm>
            <a:off x="5721688" y="4107067"/>
            <a:ext cx="0" cy="2318996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E6E6570-CF54-4E9C-A1A4-654208CAE9DC}"/>
              </a:ext>
            </a:extLst>
          </p:cNvPr>
          <p:cNvSpPr txBox="1"/>
          <p:nvPr/>
        </p:nvSpPr>
        <p:spPr>
          <a:xfrm>
            <a:off x="5721688" y="6118286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5.000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BF62E74-1BF5-4247-8F66-E7131541230A}"/>
              </a:ext>
            </a:extLst>
          </p:cNvPr>
          <p:cNvSpPr txBox="1"/>
          <p:nvPr/>
        </p:nvSpPr>
        <p:spPr>
          <a:xfrm>
            <a:off x="2198256" y="4107067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10</a:t>
            </a:r>
          </a:p>
        </p:txBody>
      </p:sp>
    </p:spTree>
    <p:extLst>
      <p:ext uri="{BB962C8B-B14F-4D97-AF65-F5344CB8AC3E}">
        <p14:creationId xmlns:p14="http://schemas.microsoft.com/office/powerpoint/2010/main" val="6721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C3199CDC-C1EE-417C-838D-C0FF82DAA5C6}"/>
              </a:ext>
            </a:extLst>
          </p:cNvPr>
          <p:cNvGraphicFramePr>
            <a:graphicFrameLocks/>
          </p:cNvGraphicFramePr>
          <p:nvPr/>
        </p:nvGraphicFramePr>
        <p:xfrm>
          <a:off x="1514700" y="1591199"/>
          <a:ext cx="8100000" cy="52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195A5D1-0974-4D94-A2AB-D55DB176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Vraag &amp; Aanbod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1D50F1-5C86-4403-9B16-420818EA1459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48DBE82-84B2-4AD6-A799-A5EFDD0246E8}"/>
              </a:ext>
            </a:extLst>
          </p:cNvPr>
          <p:cNvCxnSpPr>
            <a:cxnSpLocks/>
          </p:cNvCxnSpPr>
          <p:nvPr/>
        </p:nvCxnSpPr>
        <p:spPr>
          <a:xfrm flipH="1">
            <a:off x="2198257" y="5030703"/>
            <a:ext cx="4950688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B07475D-5396-411C-877B-EB4D7F21797D}"/>
              </a:ext>
            </a:extLst>
          </p:cNvPr>
          <p:cNvCxnSpPr>
            <a:cxnSpLocks/>
          </p:cNvCxnSpPr>
          <p:nvPr/>
        </p:nvCxnSpPr>
        <p:spPr>
          <a:xfrm>
            <a:off x="7126098" y="5022074"/>
            <a:ext cx="4375" cy="1398992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E6E6570-CF54-4E9C-A1A4-654208CAE9DC}"/>
              </a:ext>
            </a:extLst>
          </p:cNvPr>
          <p:cNvSpPr txBox="1"/>
          <p:nvPr/>
        </p:nvSpPr>
        <p:spPr>
          <a:xfrm>
            <a:off x="7126098" y="6104207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7.000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BF62E74-1BF5-4247-8F66-E7131541230A}"/>
              </a:ext>
            </a:extLst>
          </p:cNvPr>
          <p:cNvSpPr txBox="1"/>
          <p:nvPr/>
        </p:nvSpPr>
        <p:spPr>
          <a:xfrm>
            <a:off x="2217084" y="5040546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7A7B23-493C-482E-9180-8682C5919BEA}"/>
              </a:ext>
            </a:extLst>
          </p:cNvPr>
          <p:cNvSpPr txBox="1"/>
          <p:nvPr/>
        </p:nvSpPr>
        <p:spPr>
          <a:xfrm>
            <a:off x="6959841" y="178581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3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volkomen concurrentie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  <a:p>
            <a:pPr marL="722312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het evenwicht op lange termijn bij de markt volkomen concurrentie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</a:p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volkomen concurrentie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  <a:p>
            <a:pPr marL="722312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het evenwicht op lange termijn bij de markt volkomen concurrentie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5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CAA259-F66D-476C-A007-0388924A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Volkomen concurrentie bestaat niet.</a:t>
            </a:r>
          </a:p>
        </p:txBody>
      </p:sp>
    </p:spTree>
    <p:extLst>
      <p:ext uri="{BB962C8B-B14F-4D97-AF65-F5344CB8AC3E}">
        <p14:creationId xmlns:p14="http://schemas.microsoft.com/office/powerpoint/2010/main" val="3226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4FC2EA-DC7E-496B-BE64-E0387F0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Volkomen concurrentie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6F527-4CEC-4BD1-A920-513C0ABB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 </a:t>
            </a:r>
            <a:r>
              <a:rPr lang="nl-NL" dirty="0"/>
              <a:t>veel</a:t>
            </a:r>
          </a:p>
          <a:p>
            <a:r>
              <a:rPr lang="nl-NL" b="1" dirty="0"/>
              <a:t>Product:</a:t>
            </a:r>
            <a:r>
              <a:rPr lang="nl-NL" dirty="0"/>
              <a:t> homogeen</a:t>
            </a:r>
          </a:p>
          <a:p>
            <a:r>
              <a:rPr lang="nl-NL" b="1" dirty="0"/>
              <a:t>Toetredingsdrempel:</a:t>
            </a:r>
            <a:r>
              <a:rPr lang="nl-NL" dirty="0"/>
              <a:t> geen</a:t>
            </a:r>
          </a:p>
          <a:p>
            <a:r>
              <a:rPr lang="nl-NL" b="1" dirty="0"/>
              <a:t>Informatie:</a:t>
            </a:r>
            <a:r>
              <a:rPr lang="nl-NL" dirty="0"/>
              <a:t> volledig voor iedereen. (</a:t>
            </a:r>
            <a:r>
              <a:rPr lang="nl-NL" i="1" dirty="0"/>
              <a:t>transparantie</a:t>
            </a:r>
            <a:r>
              <a:rPr lang="nl-NL" dirty="0"/>
              <a:t>)</a:t>
            </a:r>
          </a:p>
          <a:p>
            <a:r>
              <a:rPr lang="nl-NL" b="1" dirty="0"/>
              <a:t>Technologie:</a:t>
            </a:r>
            <a:r>
              <a:rPr lang="nl-NL" dirty="0"/>
              <a:t> dezelfde technologie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448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623F7-1BF6-4FC8-B703-A900F720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Monopolistische concurrentie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E88C5-EB27-4FB1-9819-DC5F4594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 </a:t>
            </a:r>
            <a:r>
              <a:rPr lang="nl-NL" dirty="0"/>
              <a:t>veel</a:t>
            </a:r>
          </a:p>
          <a:p>
            <a:r>
              <a:rPr lang="nl-NL" b="1" dirty="0"/>
              <a:t>Product:</a:t>
            </a:r>
            <a:r>
              <a:rPr lang="nl-NL" dirty="0"/>
              <a:t> heterogeen</a:t>
            </a:r>
          </a:p>
          <a:p>
            <a:r>
              <a:rPr lang="nl-NL" b="1" dirty="0"/>
              <a:t>Toetredingsdrempel:</a:t>
            </a:r>
            <a:r>
              <a:rPr lang="nl-NL" dirty="0"/>
              <a:t> laag: productdifferentiatie</a:t>
            </a:r>
          </a:p>
          <a:p>
            <a:r>
              <a:rPr lang="nl-NL" b="1" dirty="0"/>
              <a:t>Informatie:</a:t>
            </a:r>
            <a:r>
              <a:rPr lang="nl-NL" dirty="0"/>
              <a:t> verkoopprijs bekend, technologie niet</a:t>
            </a:r>
          </a:p>
          <a:p>
            <a:r>
              <a:rPr lang="nl-NL" b="1" dirty="0"/>
              <a:t>Technologie:</a:t>
            </a:r>
            <a:r>
              <a:rPr lang="nl-NL" dirty="0"/>
              <a:t> verschillende technologie</a:t>
            </a:r>
          </a:p>
          <a:p>
            <a:endParaRPr lang="nl-NL" b="1" dirty="0"/>
          </a:p>
          <a:p>
            <a:r>
              <a:rPr lang="nl-NL" dirty="0"/>
              <a:t>Hoge concurrentie, maar niet volkomen.</a:t>
            </a:r>
          </a:p>
        </p:txBody>
      </p:sp>
    </p:spTree>
    <p:extLst>
      <p:ext uri="{BB962C8B-B14F-4D97-AF65-F5344CB8AC3E}">
        <p14:creationId xmlns:p14="http://schemas.microsoft.com/office/powerpoint/2010/main" val="22876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iek 18">
            <a:extLst>
              <a:ext uri="{FF2B5EF4-FFF2-40B4-BE49-F238E27FC236}">
                <a16:creationId xmlns:a16="http://schemas.microsoft.com/office/drawing/2014/main" id="{C3199CDC-C1EE-417C-838D-C0FF82DAA5C6}"/>
              </a:ext>
            </a:extLst>
          </p:cNvPr>
          <p:cNvGraphicFramePr>
            <a:graphicFrameLocks/>
          </p:cNvGraphicFramePr>
          <p:nvPr/>
        </p:nvGraphicFramePr>
        <p:xfrm>
          <a:off x="1514700" y="1591199"/>
          <a:ext cx="8100000" cy="52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195A5D1-0974-4D94-A2AB-D55DB176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Vraag &amp; Aanbod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1D50F1-5C86-4403-9B16-420818EA1459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AF3805-DB7B-4BF5-BA91-947165DF27D1}"/>
              </a:ext>
            </a:extLst>
          </p:cNvPr>
          <p:cNvSpPr txBox="1"/>
          <p:nvPr/>
        </p:nvSpPr>
        <p:spPr>
          <a:xfrm>
            <a:off x="6959841" y="1785815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48DBE82-84B2-4AD6-A799-A5EFDD0246E8}"/>
              </a:ext>
            </a:extLst>
          </p:cNvPr>
          <p:cNvCxnSpPr>
            <a:cxnSpLocks/>
          </p:cNvCxnSpPr>
          <p:nvPr/>
        </p:nvCxnSpPr>
        <p:spPr>
          <a:xfrm flipH="1">
            <a:off x="2207492" y="4107067"/>
            <a:ext cx="3532668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B07475D-5396-411C-877B-EB4D7F21797D}"/>
              </a:ext>
            </a:extLst>
          </p:cNvPr>
          <p:cNvCxnSpPr>
            <a:cxnSpLocks/>
          </p:cNvCxnSpPr>
          <p:nvPr/>
        </p:nvCxnSpPr>
        <p:spPr>
          <a:xfrm>
            <a:off x="5721688" y="4149615"/>
            <a:ext cx="0" cy="227644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0E6E6570-CF54-4E9C-A1A4-654208CAE9DC}"/>
              </a:ext>
            </a:extLst>
          </p:cNvPr>
          <p:cNvSpPr txBox="1"/>
          <p:nvPr/>
        </p:nvSpPr>
        <p:spPr>
          <a:xfrm>
            <a:off x="5721688" y="6118286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5.000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BF62E74-1BF5-4247-8F66-E7131541230A}"/>
              </a:ext>
            </a:extLst>
          </p:cNvPr>
          <p:cNvSpPr txBox="1"/>
          <p:nvPr/>
        </p:nvSpPr>
        <p:spPr>
          <a:xfrm>
            <a:off x="2207492" y="4131143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10</a:t>
            </a:r>
          </a:p>
        </p:txBody>
      </p:sp>
    </p:spTree>
    <p:extLst>
      <p:ext uri="{BB962C8B-B14F-4D97-AF65-F5344CB8AC3E}">
        <p14:creationId xmlns:p14="http://schemas.microsoft.com/office/powerpoint/2010/main" val="40811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ijdelijke aanduiding voor inhoud 33">
            <a:extLst>
              <a:ext uri="{FF2B5EF4-FFF2-40B4-BE49-F238E27FC236}">
                <a16:creationId xmlns:a16="http://schemas.microsoft.com/office/drawing/2014/main" id="{B922742B-9F1D-469B-BFD6-A18C92625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F8AE224-4739-4725-9DBA-0C8B2FDFE931}"/>
              </a:ext>
            </a:extLst>
          </p:cNvPr>
          <p:cNvCxnSpPr>
            <a:cxnSpLocks/>
          </p:cNvCxnSpPr>
          <p:nvPr/>
        </p:nvCxnSpPr>
        <p:spPr>
          <a:xfrm flipH="1">
            <a:off x="2261671" y="4063333"/>
            <a:ext cx="3538765" cy="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1EA652A-890D-489E-BC5B-01D0DFB6B4B9}"/>
              </a:ext>
            </a:extLst>
          </p:cNvPr>
          <p:cNvSpPr txBox="1"/>
          <p:nvPr/>
        </p:nvSpPr>
        <p:spPr>
          <a:xfrm>
            <a:off x="2261671" y="4063333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10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26C324E-C896-43F0-AFA3-D10F0BC463B4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33147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ijdelijke aanduiding voor inhoud 33">
            <a:extLst>
              <a:ext uri="{FF2B5EF4-FFF2-40B4-BE49-F238E27FC236}">
                <a16:creationId xmlns:a16="http://schemas.microsoft.com/office/drawing/2014/main" id="{66A572C5-4BB5-4525-ADB4-849A80CCDDF4}"/>
              </a:ext>
            </a:extLst>
          </p:cNvPr>
          <p:cNvGraphicFramePr>
            <a:graphicFrameLocks/>
          </p:cNvGraphicFramePr>
          <p:nvPr/>
        </p:nvGraphicFramePr>
        <p:xfrm>
          <a:off x="1514700" y="1609725"/>
          <a:ext cx="810078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3BA45FB-C751-4EEF-A76A-AB253916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Marktevenwicht</a:t>
            </a:r>
            <a:br>
              <a:rPr lang="nl-NL" dirty="0"/>
            </a:br>
            <a:r>
              <a:rPr lang="nl-NL" dirty="0"/>
              <a:t>Individuele aanbieder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F8AE224-4739-4725-9DBA-0C8B2FDFE931}"/>
              </a:ext>
            </a:extLst>
          </p:cNvPr>
          <p:cNvCxnSpPr>
            <a:cxnSpLocks/>
          </p:cNvCxnSpPr>
          <p:nvPr/>
        </p:nvCxnSpPr>
        <p:spPr>
          <a:xfrm flipH="1">
            <a:off x="2261671" y="4063333"/>
            <a:ext cx="7085529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DA3F9B08-B890-424D-8D56-358EAE58C9BB}"/>
              </a:ext>
            </a:extLst>
          </p:cNvPr>
          <p:cNvSpPr txBox="1"/>
          <p:nvPr/>
        </p:nvSpPr>
        <p:spPr>
          <a:xfrm>
            <a:off x="7255405" y="3626930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786AAE0-92E2-491D-8648-17F1FA3F2A18}"/>
              </a:ext>
            </a:extLst>
          </p:cNvPr>
          <p:cNvSpPr txBox="1"/>
          <p:nvPr/>
        </p:nvSpPr>
        <p:spPr>
          <a:xfrm>
            <a:off x="8472391" y="3706957"/>
            <a:ext cx="134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(p = 25)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5C04F2B-57F0-476C-9679-DAB6C7CB5760}"/>
              </a:ext>
            </a:extLst>
          </p:cNvPr>
          <p:cNvSpPr txBox="1"/>
          <p:nvPr/>
        </p:nvSpPr>
        <p:spPr>
          <a:xfrm>
            <a:off x="7255405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MK</a:t>
            </a:r>
          </a:p>
        </p:txBody>
      </p:sp>
    </p:spTree>
    <p:extLst>
      <p:ext uri="{BB962C8B-B14F-4D97-AF65-F5344CB8AC3E}">
        <p14:creationId xmlns:p14="http://schemas.microsoft.com/office/powerpoint/2010/main" val="38961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510</Words>
  <Application>Microsoft Office PowerPoint</Application>
  <PresentationFormat>Breedbeeld</PresentationFormat>
  <Paragraphs>102</Paragraphs>
  <Slides>22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Wingdings</vt:lpstr>
      <vt:lpstr>Gill Sans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PowerPoint-presentatie</vt:lpstr>
      <vt:lpstr>Eigenschappen van de markt Volkomen concurrentie</vt:lpstr>
      <vt:lpstr>Eigenschappen van de markt Monopolistische concurrentie</vt:lpstr>
      <vt:lpstr>Marktevenwicht Vraag &amp; Aanbod</vt:lpstr>
      <vt:lpstr>Marktevenwicht Individuele aanbieder</vt:lpstr>
      <vt:lpstr>Marktevenwicht Individuele aanbieder</vt:lpstr>
      <vt:lpstr>Marktevenwicht Individuele aanbieder</vt:lpstr>
      <vt:lpstr>Marktevenwicht Individuele aanbieder</vt:lpstr>
      <vt:lpstr>Marktevenwicht Individuele aanbieder</vt:lpstr>
      <vt:lpstr>Marktevenwicht Winst Individuele aanbieder Berekenen</vt:lpstr>
      <vt:lpstr>PowerPoint-presentatie</vt:lpstr>
      <vt:lpstr>Marktevenwicht Individuele aanbieder</vt:lpstr>
      <vt:lpstr>Marktevenwicht Vraag &amp; Aanbod</vt:lpstr>
      <vt:lpstr>Marktevenwicht Vraag &amp; Aanbod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51</cp:revision>
  <dcterms:created xsi:type="dcterms:W3CDTF">2018-10-20T13:13:21Z</dcterms:created>
  <dcterms:modified xsi:type="dcterms:W3CDTF">2020-05-06T09:08:52Z</dcterms:modified>
</cp:coreProperties>
</file>