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6"/>
  </p:notesMasterIdLst>
  <p:sldIdLst>
    <p:sldId id="256" r:id="rId2"/>
    <p:sldId id="382" r:id="rId3"/>
    <p:sldId id="365" r:id="rId4"/>
    <p:sldId id="386" r:id="rId5"/>
    <p:sldId id="397" r:id="rId6"/>
    <p:sldId id="388" r:id="rId7"/>
    <p:sldId id="389" r:id="rId8"/>
    <p:sldId id="390" r:id="rId9"/>
    <p:sldId id="391" r:id="rId10"/>
    <p:sldId id="366" r:id="rId11"/>
    <p:sldId id="367" r:id="rId12"/>
    <p:sldId id="368" r:id="rId13"/>
    <p:sldId id="369" r:id="rId14"/>
    <p:sldId id="39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ill Sans" panose="020B0604020202020204" charset="0"/>
      <p:regular r:id="rId21"/>
      <p:bold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mCU8mqRssHzt4oLbR5Ff2yvIy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Hendriks" initials="JH" lastIdx="1" clrIdx="0">
    <p:extLst>
      <p:ext uri="{19B8F6BF-5375-455C-9EA6-DF929625EA0E}">
        <p15:presenceInfo xmlns:p15="http://schemas.microsoft.com/office/powerpoint/2012/main" userId="3efa06030e8332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954"/>
      </p:cViewPr>
      <p:guideLst>
        <p:guide orient="horz" pos="2160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edeelde%20drives\MP%20Economie\JHE\GRAFIEK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edeelde%20drives\MP%20Economie\JHE\GRAFIEK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edeelde%20drives\MP%20Economie\JHE\GRAFIEK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74567901234566E-2"/>
          <c:y val="4.2047543100174688E-2"/>
          <c:w val="0.8685982716049383"/>
          <c:h val="0.89562371838687627"/>
        </c:manualLayout>
      </c:layout>
      <c:lineChart>
        <c:grouping val="standard"/>
        <c:varyColors val="0"/>
        <c:ser>
          <c:idx val="5"/>
          <c:order val="0"/>
          <c:tx>
            <c:strRef>
              <c:f>'Individuele aanbieder'!$H$1</c:f>
              <c:strCache>
                <c:ptCount val="1"/>
                <c:pt idx="0">
                  <c:v>MK (MON)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aanbieder'!$B$2:$B$12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'Individuele aanbieder'!$H$2:$H$12</c:f>
              <c:numCache>
                <c:formatCode>"€"\ #,##0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7E-41D2-B2C6-89E469513ECC}"/>
            </c:ext>
          </c:extLst>
        </c:ser>
        <c:ser>
          <c:idx val="4"/>
          <c:order val="1"/>
          <c:tx>
            <c:strRef>
              <c:f>'Individuele aanbieder'!$G$1</c:f>
              <c:strCache>
                <c:ptCount val="1"/>
                <c:pt idx="0">
                  <c:v>MO (MON)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aanbieder'!$B$2:$B$12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'Individuele aanbieder'!$G$2:$G$12</c:f>
              <c:numCache>
                <c:formatCode>"€"\ #,##0</c:formatCode>
                <c:ptCount val="11"/>
                <c:pt idx="0">
                  <c:v>20</c:v>
                </c:pt>
                <c:pt idx="1">
                  <c:v>16</c:v>
                </c:pt>
                <c:pt idx="2">
                  <c:v>12</c:v>
                </c:pt>
                <c:pt idx="3">
                  <c:v>8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7E-41D2-B2C6-89E469513ECC}"/>
            </c:ext>
          </c:extLst>
        </c:ser>
        <c:ser>
          <c:idx val="0"/>
          <c:order val="2"/>
          <c:tx>
            <c:strRef>
              <c:f>'Individuele aanbieder'!$C$1</c:f>
              <c:strCache>
                <c:ptCount val="1"/>
                <c:pt idx="0">
                  <c:v>Qv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aanbieder'!$B$2:$B$12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'Individuele aanbieder'!$C$2:$C$12</c:f>
              <c:numCache>
                <c:formatCode>"€"\ #,##0</c:formatCode>
                <c:ptCount val="11"/>
                <c:pt idx="0">
                  <c:v>20</c:v>
                </c:pt>
                <c:pt idx="1">
                  <c:v>18</c:v>
                </c:pt>
                <c:pt idx="2">
                  <c:v>16</c:v>
                </c:pt>
                <c:pt idx="3">
                  <c:v>14</c:v>
                </c:pt>
                <c:pt idx="4">
                  <c:v>12</c:v>
                </c:pt>
                <c:pt idx="5">
                  <c:v>10</c:v>
                </c:pt>
                <c:pt idx="6">
                  <c:v>8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7E-41D2-B2C6-89E469513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244096"/>
        <c:axId val="1789477408"/>
        <c:extLst>
          <c:ext xmlns:c15="http://schemas.microsoft.com/office/drawing/2012/chart" uri="{02D57815-91ED-43cb-92C2-25804820EDAC}">
            <c15:filteredLineSeries>
              <c15:ser>
                <c:idx val="1"/>
                <c:order val="3"/>
                <c:tx>
                  <c:strRef>
                    <c:extLst>
                      <c:ext uri="{02D57815-91ED-43cb-92C2-25804820EDAC}">
                        <c15:formulaRef>
                          <c15:sqref>'Individuele aanbieder'!$D$1</c15:sqref>
                        </c15:formulaRef>
                      </c:ext>
                    </c:extLst>
                    <c:strCache>
                      <c:ptCount val="1"/>
                      <c:pt idx="0">
                        <c:v>Qa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'Individuele aanbieder'!$B$2:$B$12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'Individuele aanbieder'!$D$2:$D$12</c15:sqref>
                        </c15:formulaRef>
                      </c:ext>
                    </c:extLst>
                    <c:numCache>
                      <c:formatCode>"€"\ #,##0</c:formatCode>
                      <c:ptCount val="11"/>
                      <c:pt idx="0">
                        <c:v>0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6</c:v>
                      </c:pt>
                      <c:pt idx="4">
                        <c:v>8</c:v>
                      </c:pt>
                      <c:pt idx="5">
                        <c:v>10</c:v>
                      </c:pt>
                      <c:pt idx="6">
                        <c:v>12</c:v>
                      </c:pt>
                      <c:pt idx="7">
                        <c:v>14</c:v>
                      </c:pt>
                      <c:pt idx="8">
                        <c:v>16</c:v>
                      </c:pt>
                      <c:pt idx="9">
                        <c:v>18</c:v>
                      </c:pt>
                      <c:pt idx="10">
                        <c:v>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907E-41D2-B2C6-89E469513ECC}"/>
                  </c:ext>
                </c:extLst>
              </c15:ser>
            </c15:filteredLineSeries>
            <c15:filteredLine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aanbieder'!$E$1</c15:sqref>
                        </c15:formulaRef>
                      </c:ext>
                    </c:extLst>
                    <c:strCache>
                      <c:ptCount val="1"/>
                      <c:pt idx="0">
                        <c:v>MK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aanbieder'!$B$2:$B$12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aanbieder'!$E$2:$E$12</c15:sqref>
                        </c15:formulaRef>
                      </c:ext>
                    </c:extLst>
                    <c:numCache>
                      <c:formatCode>"€"\ #,##0</c:formatCode>
                      <c:ptCount val="11"/>
                      <c:pt idx="0">
                        <c:v>0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6</c:v>
                      </c:pt>
                      <c:pt idx="4">
                        <c:v>8</c:v>
                      </c:pt>
                      <c:pt idx="5">
                        <c:v>10</c:v>
                      </c:pt>
                      <c:pt idx="6">
                        <c:v>12</c:v>
                      </c:pt>
                      <c:pt idx="7">
                        <c:v>14</c:v>
                      </c:pt>
                      <c:pt idx="8">
                        <c:v>16</c:v>
                      </c:pt>
                      <c:pt idx="9">
                        <c:v>18</c:v>
                      </c:pt>
                      <c:pt idx="10">
                        <c:v>20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07E-41D2-B2C6-89E469513ECC}"/>
                  </c:ext>
                </c:extLst>
              </c15:ser>
            </c15:filteredLineSeries>
            <c15:filteredLineSeries>
              <c15:ser>
                <c:idx val="3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aanbieder'!$F$1</c15:sqref>
                        </c15:formulaRef>
                      </c:ext>
                    </c:extLst>
                    <c:strCache>
                      <c:ptCount val="1"/>
                      <c:pt idx="0">
                        <c:v>GTK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aanbieder'!$B$2:$B$12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aanbieder'!$F$2:$F$12</c15:sqref>
                        </c15:formulaRef>
                      </c:ext>
                    </c:extLst>
                    <c:numCache>
                      <c:formatCode>"€"\ #,##0</c:formatCode>
                      <c:ptCount val="11"/>
                      <c:pt idx="1">
                        <c:v>8</c:v>
                      </c:pt>
                      <c:pt idx="2">
                        <c:v>6</c:v>
                      </c:pt>
                      <c:pt idx="3">
                        <c:v>6</c:v>
                      </c:pt>
                      <c:pt idx="4">
                        <c:v>6.5</c:v>
                      </c:pt>
                      <c:pt idx="5">
                        <c:v>7.2</c:v>
                      </c:pt>
                      <c:pt idx="6">
                        <c:v>8</c:v>
                      </c:pt>
                      <c:pt idx="7">
                        <c:v>8.8571428571428577</c:v>
                      </c:pt>
                      <c:pt idx="8">
                        <c:v>9.75</c:v>
                      </c:pt>
                      <c:pt idx="9">
                        <c:v>10.666666666666666</c:v>
                      </c:pt>
                      <c:pt idx="10">
                        <c:v>11.6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07E-41D2-B2C6-89E469513ECC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aanbieder'!$B$2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aanbieder'!$B$2:$B$12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aanbieder'!$B$3:$B$12</c15:sqref>
                        </c15:formulaRef>
                      </c:ext>
                    </c:extLst>
                    <c:numCache>
                      <c:formatCode>#,##0</c:formatCode>
                      <c:ptCount val="10"/>
                      <c:pt idx="0">
                        <c:v>1000</c:v>
                      </c:pt>
                      <c:pt idx="1">
                        <c:v>2000</c:v>
                      </c:pt>
                      <c:pt idx="2">
                        <c:v>3000</c:v>
                      </c:pt>
                      <c:pt idx="3">
                        <c:v>4000</c:v>
                      </c:pt>
                      <c:pt idx="4">
                        <c:v>5000</c:v>
                      </c:pt>
                      <c:pt idx="5">
                        <c:v>6000</c:v>
                      </c:pt>
                      <c:pt idx="6">
                        <c:v>7000</c:v>
                      </c:pt>
                      <c:pt idx="7">
                        <c:v>8000</c:v>
                      </c:pt>
                      <c:pt idx="8">
                        <c:v>9000</c:v>
                      </c:pt>
                      <c:pt idx="9">
                        <c:v>10000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07E-41D2-B2C6-89E469513ECC}"/>
                  </c:ext>
                </c:extLst>
              </c15:ser>
            </c15:filteredLineSeries>
          </c:ext>
        </c:extLst>
      </c:lineChart>
      <c:catAx>
        <c:axId val="197224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9477408"/>
        <c:crosses val="autoZero"/>
        <c:auto val="1"/>
        <c:lblAlgn val="ctr"/>
        <c:lblOffset val="100"/>
        <c:noMultiLvlLbl val="0"/>
      </c:catAx>
      <c:valAx>
        <c:axId val="178947740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&quot;€&quot;\ #,##0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5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7224409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74567901234566E-2"/>
          <c:y val="4.2047543100174688E-2"/>
          <c:w val="0.8685982716049383"/>
          <c:h val="0.89562371838687627"/>
        </c:manualLayout>
      </c:layout>
      <c:lineChart>
        <c:grouping val="standard"/>
        <c:varyColors val="0"/>
        <c:ser>
          <c:idx val="5"/>
          <c:order val="0"/>
          <c:tx>
            <c:strRef>
              <c:f>'Individuele aanbieder'!$H$1</c:f>
              <c:strCache>
                <c:ptCount val="1"/>
                <c:pt idx="0">
                  <c:v>MK (MON)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aanbieder'!$B$2:$B$12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'Individuele aanbieder'!$H$2:$H$12</c:f>
              <c:numCache>
                <c:formatCode>"€"\ #,##0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7E-41D2-B2C6-89E469513ECC}"/>
            </c:ext>
          </c:extLst>
        </c:ser>
        <c:ser>
          <c:idx val="4"/>
          <c:order val="1"/>
          <c:tx>
            <c:strRef>
              <c:f>'Individuele aanbieder'!$G$1</c:f>
              <c:strCache>
                <c:ptCount val="1"/>
                <c:pt idx="0">
                  <c:v>MO (MON)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aanbieder'!$B$2:$B$12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'Individuele aanbieder'!$G$2:$G$12</c:f>
              <c:numCache>
                <c:formatCode>"€"\ #,##0</c:formatCode>
                <c:ptCount val="11"/>
                <c:pt idx="0">
                  <c:v>20</c:v>
                </c:pt>
                <c:pt idx="1">
                  <c:v>16</c:v>
                </c:pt>
                <c:pt idx="2">
                  <c:v>12</c:v>
                </c:pt>
                <c:pt idx="3">
                  <c:v>8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7E-41D2-B2C6-89E469513ECC}"/>
            </c:ext>
          </c:extLst>
        </c:ser>
        <c:ser>
          <c:idx val="0"/>
          <c:order val="2"/>
          <c:tx>
            <c:strRef>
              <c:f>'Individuele aanbieder'!$C$1</c:f>
              <c:strCache>
                <c:ptCount val="1"/>
                <c:pt idx="0">
                  <c:v>Qv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aanbieder'!$B$2:$B$12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'Individuele aanbieder'!$C$2:$C$12</c:f>
              <c:numCache>
                <c:formatCode>"€"\ #,##0</c:formatCode>
                <c:ptCount val="11"/>
                <c:pt idx="0">
                  <c:v>20</c:v>
                </c:pt>
                <c:pt idx="1">
                  <c:v>18</c:v>
                </c:pt>
                <c:pt idx="2">
                  <c:v>16</c:v>
                </c:pt>
                <c:pt idx="3">
                  <c:v>14</c:v>
                </c:pt>
                <c:pt idx="4">
                  <c:v>12</c:v>
                </c:pt>
                <c:pt idx="5">
                  <c:v>10</c:v>
                </c:pt>
                <c:pt idx="6">
                  <c:v>8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7E-41D2-B2C6-89E469513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244096"/>
        <c:axId val="1789477408"/>
        <c:extLst>
          <c:ext xmlns:c15="http://schemas.microsoft.com/office/drawing/2012/chart" uri="{02D57815-91ED-43cb-92C2-25804820EDAC}">
            <c15:filteredLineSeries>
              <c15:ser>
                <c:idx val="1"/>
                <c:order val="3"/>
                <c:tx>
                  <c:strRef>
                    <c:extLst>
                      <c:ext uri="{02D57815-91ED-43cb-92C2-25804820EDAC}">
                        <c15:formulaRef>
                          <c15:sqref>'Individuele aanbieder'!$D$1</c15:sqref>
                        </c15:formulaRef>
                      </c:ext>
                    </c:extLst>
                    <c:strCache>
                      <c:ptCount val="1"/>
                      <c:pt idx="0">
                        <c:v>Qa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'Individuele aanbieder'!$B$2:$B$12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'Individuele aanbieder'!$D$2:$D$12</c15:sqref>
                        </c15:formulaRef>
                      </c:ext>
                    </c:extLst>
                    <c:numCache>
                      <c:formatCode>"€"\ #,##0</c:formatCode>
                      <c:ptCount val="11"/>
                      <c:pt idx="0">
                        <c:v>0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6</c:v>
                      </c:pt>
                      <c:pt idx="4">
                        <c:v>8</c:v>
                      </c:pt>
                      <c:pt idx="5">
                        <c:v>10</c:v>
                      </c:pt>
                      <c:pt idx="6">
                        <c:v>12</c:v>
                      </c:pt>
                      <c:pt idx="7">
                        <c:v>14</c:v>
                      </c:pt>
                      <c:pt idx="8">
                        <c:v>16</c:v>
                      </c:pt>
                      <c:pt idx="9">
                        <c:v>18</c:v>
                      </c:pt>
                      <c:pt idx="10">
                        <c:v>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907E-41D2-B2C6-89E469513ECC}"/>
                  </c:ext>
                </c:extLst>
              </c15:ser>
            </c15:filteredLineSeries>
            <c15:filteredLine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aanbieder'!$E$1</c15:sqref>
                        </c15:formulaRef>
                      </c:ext>
                    </c:extLst>
                    <c:strCache>
                      <c:ptCount val="1"/>
                      <c:pt idx="0">
                        <c:v>MK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aanbieder'!$B$2:$B$12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aanbieder'!$E$2:$E$12</c15:sqref>
                        </c15:formulaRef>
                      </c:ext>
                    </c:extLst>
                    <c:numCache>
                      <c:formatCode>"€"\ #,##0</c:formatCode>
                      <c:ptCount val="11"/>
                      <c:pt idx="0">
                        <c:v>0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6</c:v>
                      </c:pt>
                      <c:pt idx="4">
                        <c:v>8</c:v>
                      </c:pt>
                      <c:pt idx="5">
                        <c:v>10</c:v>
                      </c:pt>
                      <c:pt idx="6">
                        <c:v>12</c:v>
                      </c:pt>
                      <c:pt idx="7">
                        <c:v>14</c:v>
                      </c:pt>
                      <c:pt idx="8">
                        <c:v>16</c:v>
                      </c:pt>
                      <c:pt idx="9">
                        <c:v>18</c:v>
                      </c:pt>
                      <c:pt idx="10">
                        <c:v>20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07E-41D2-B2C6-89E469513ECC}"/>
                  </c:ext>
                </c:extLst>
              </c15:ser>
            </c15:filteredLineSeries>
            <c15:filteredLineSeries>
              <c15:ser>
                <c:idx val="3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aanbieder'!$F$1</c15:sqref>
                        </c15:formulaRef>
                      </c:ext>
                    </c:extLst>
                    <c:strCache>
                      <c:ptCount val="1"/>
                      <c:pt idx="0">
                        <c:v>GTK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aanbieder'!$B$2:$B$12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aanbieder'!$F$2:$F$12</c15:sqref>
                        </c15:formulaRef>
                      </c:ext>
                    </c:extLst>
                    <c:numCache>
                      <c:formatCode>"€"\ #,##0</c:formatCode>
                      <c:ptCount val="11"/>
                      <c:pt idx="1">
                        <c:v>8</c:v>
                      </c:pt>
                      <c:pt idx="2">
                        <c:v>6</c:v>
                      </c:pt>
                      <c:pt idx="3">
                        <c:v>6</c:v>
                      </c:pt>
                      <c:pt idx="4">
                        <c:v>6.5</c:v>
                      </c:pt>
                      <c:pt idx="5">
                        <c:v>7.2</c:v>
                      </c:pt>
                      <c:pt idx="6">
                        <c:v>8</c:v>
                      </c:pt>
                      <c:pt idx="7">
                        <c:v>8.8571428571428577</c:v>
                      </c:pt>
                      <c:pt idx="8">
                        <c:v>9.75</c:v>
                      </c:pt>
                      <c:pt idx="9">
                        <c:v>10.666666666666666</c:v>
                      </c:pt>
                      <c:pt idx="10">
                        <c:v>11.6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07E-41D2-B2C6-89E469513ECC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aanbieder'!$B$2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aanbieder'!$B$2:$B$12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aanbieder'!$B$3:$B$12</c15:sqref>
                        </c15:formulaRef>
                      </c:ext>
                    </c:extLst>
                    <c:numCache>
                      <c:formatCode>#,##0</c:formatCode>
                      <c:ptCount val="10"/>
                      <c:pt idx="0">
                        <c:v>1000</c:v>
                      </c:pt>
                      <c:pt idx="1">
                        <c:v>2000</c:v>
                      </c:pt>
                      <c:pt idx="2">
                        <c:v>3000</c:v>
                      </c:pt>
                      <c:pt idx="3">
                        <c:v>4000</c:v>
                      </c:pt>
                      <c:pt idx="4">
                        <c:v>5000</c:v>
                      </c:pt>
                      <c:pt idx="5">
                        <c:v>6000</c:v>
                      </c:pt>
                      <c:pt idx="6">
                        <c:v>7000</c:v>
                      </c:pt>
                      <c:pt idx="7">
                        <c:v>8000</c:v>
                      </c:pt>
                      <c:pt idx="8">
                        <c:v>9000</c:v>
                      </c:pt>
                      <c:pt idx="9">
                        <c:v>10000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07E-41D2-B2C6-89E469513ECC}"/>
                  </c:ext>
                </c:extLst>
              </c15:ser>
            </c15:filteredLineSeries>
          </c:ext>
        </c:extLst>
      </c:lineChart>
      <c:catAx>
        <c:axId val="197224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9477408"/>
        <c:crosses val="autoZero"/>
        <c:auto val="1"/>
        <c:lblAlgn val="ctr"/>
        <c:lblOffset val="100"/>
        <c:noMultiLvlLbl val="0"/>
      </c:catAx>
      <c:valAx>
        <c:axId val="178947740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&quot;€&quot;\ #,##0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5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7224409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74567901234566E-2"/>
          <c:y val="4.2047543100174688E-2"/>
          <c:w val="0.8685982716049383"/>
          <c:h val="0.89562371838687627"/>
        </c:manualLayout>
      </c:layout>
      <c:lineChart>
        <c:grouping val="standard"/>
        <c:varyColors val="0"/>
        <c:ser>
          <c:idx val="5"/>
          <c:order val="0"/>
          <c:tx>
            <c:strRef>
              <c:f>'Individuele aanbieder'!$H$1</c:f>
              <c:strCache>
                <c:ptCount val="1"/>
                <c:pt idx="0">
                  <c:v>MK (MON)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aanbieder'!$B$2:$B$12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'Individuele aanbieder'!$H$2:$H$12</c:f>
              <c:numCache>
                <c:formatCode>"€"\ #,##0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A9-4C7C-9B1F-8333ACCE85AB}"/>
            </c:ext>
          </c:extLst>
        </c:ser>
        <c:ser>
          <c:idx val="4"/>
          <c:order val="1"/>
          <c:tx>
            <c:strRef>
              <c:f>'Individuele aanbieder'!$G$1</c:f>
              <c:strCache>
                <c:ptCount val="1"/>
                <c:pt idx="0">
                  <c:v>MO (MON)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aanbieder'!$B$2:$B$12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'Individuele aanbieder'!$G$2:$G$12</c:f>
              <c:numCache>
                <c:formatCode>"€"\ #,##0</c:formatCode>
                <c:ptCount val="11"/>
                <c:pt idx="0">
                  <c:v>20</c:v>
                </c:pt>
                <c:pt idx="1">
                  <c:v>16</c:v>
                </c:pt>
                <c:pt idx="2">
                  <c:v>12</c:v>
                </c:pt>
                <c:pt idx="3">
                  <c:v>8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A9-4C7C-9B1F-8333ACCE85AB}"/>
            </c:ext>
          </c:extLst>
        </c:ser>
        <c:ser>
          <c:idx val="0"/>
          <c:order val="2"/>
          <c:tx>
            <c:strRef>
              <c:f>'Individuele aanbieder'!$C$1</c:f>
              <c:strCache>
                <c:ptCount val="1"/>
                <c:pt idx="0">
                  <c:v>Qv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aanbieder'!$B$2:$B$12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'Individuele aanbieder'!$C$2:$C$12</c:f>
              <c:numCache>
                <c:formatCode>"€"\ #,##0</c:formatCode>
                <c:ptCount val="11"/>
                <c:pt idx="0">
                  <c:v>20</c:v>
                </c:pt>
                <c:pt idx="1">
                  <c:v>18</c:v>
                </c:pt>
                <c:pt idx="2">
                  <c:v>16</c:v>
                </c:pt>
                <c:pt idx="3">
                  <c:v>14</c:v>
                </c:pt>
                <c:pt idx="4">
                  <c:v>12</c:v>
                </c:pt>
                <c:pt idx="5">
                  <c:v>10</c:v>
                </c:pt>
                <c:pt idx="6">
                  <c:v>8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A9-4C7C-9B1F-8333ACCE8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244096"/>
        <c:axId val="1789477408"/>
        <c:extLst>
          <c:ext xmlns:c15="http://schemas.microsoft.com/office/drawing/2012/chart" uri="{02D57815-91ED-43cb-92C2-25804820EDAC}">
            <c15:filteredLineSeries>
              <c15:ser>
                <c:idx val="1"/>
                <c:order val="3"/>
                <c:tx>
                  <c:strRef>
                    <c:extLst>
                      <c:ext uri="{02D57815-91ED-43cb-92C2-25804820EDAC}">
                        <c15:formulaRef>
                          <c15:sqref>'Individuele aanbieder'!$D$1</c15:sqref>
                        </c15:formulaRef>
                      </c:ext>
                    </c:extLst>
                    <c:strCache>
                      <c:ptCount val="1"/>
                      <c:pt idx="0">
                        <c:v>Qa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'Individuele aanbieder'!$B$2:$B$12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'Individuele aanbieder'!$D$2:$D$12</c15:sqref>
                        </c15:formulaRef>
                      </c:ext>
                    </c:extLst>
                    <c:numCache>
                      <c:formatCode>"€"\ #,##0</c:formatCode>
                      <c:ptCount val="11"/>
                      <c:pt idx="0">
                        <c:v>0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6</c:v>
                      </c:pt>
                      <c:pt idx="4">
                        <c:v>8</c:v>
                      </c:pt>
                      <c:pt idx="5">
                        <c:v>10</c:v>
                      </c:pt>
                      <c:pt idx="6">
                        <c:v>12</c:v>
                      </c:pt>
                      <c:pt idx="7">
                        <c:v>14</c:v>
                      </c:pt>
                      <c:pt idx="8">
                        <c:v>16</c:v>
                      </c:pt>
                      <c:pt idx="9">
                        <c:v>18</c:v>
                      </c:pt>
                      <c:pt idx="10">
                        <c:v>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FA9-4C7C-9B1F-8333ACCE85AB}"/>
                  </c:ext>
                </c:extLst>
              </c15:ser>
            </c15:filteredLineSeries>
            <c15:filteredLine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aanbieder'!$E$1</c15:sqref>
                        </c15:formulaRef>
                      </c:ext>
                    </c:extLst>
                    <c:strCache>
                      <c:ptCount val="1"/>
                      <c:pt idx="0">
                        <c:v>MK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aanbieder'!$B$2:$B$12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aanbieder'!$E$2:$E$12</c15:sqref>
                        </c15:formulaRef>
                      </c:ext>
                    </c:extLst>
                    <c:numCache>
                      <c:formatCode>"€"\ #,##0</c:formatCode>
                      <c:ptCount val="11"/>
                      <c:pt idx="0">
                        <c:v>0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6</c:v>
                      </c:pt>
                      <c:pt idx="4">
                        <c:v>8</c:v>
                      </c:pt>
                      <c:pt idx="5">
                        <c:v>10</c:v>
                      </c:pt>
                      <c:pt idx="6">
                        <c:v>12</c:v>
                      </c:pt>
                      <c:pt idx="7">
                        <c:v>14</c:v>
                      </c:pt>
                      <c:pt idx="8">
                        <c:v>16</c:v>
                      </c:pt>
                      <c:pt idx="9">
                        <c:v>18</c:v>
                      </c:pt>
                      <c:pt idx="10">
                        <c:v>20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FA9-4C7C-9B1F-8333ACCE85AB}"/>
                  </c:ext>
                </c:extLst>
              </c15:ser>
            </c15:filteredLineSeries>
            <c15:filteredLineSeries>
              <c15:ser>
                <c:idx val="3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aanbieder'!$F$1</c15:sqref>
                        </c15:formulaRef>
                      </c:ext>
                    </c:extLst>
                    <c:strCache>
                      <c:ptCount val="1"/>
                      <c:pt idx="0">
                        <c:v>GTK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aanbieder'!$B$2:$B$12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aanbieder'!$F$2:$F$12</c15:sqref>
                        </c15:formulaRef>
                      </c:ext>
                    </c:extLst>
                    <c:numCache>
                      <c:formatCode>"€"\ #,##0</c:formatCode>
                      <c:ptCount val="11"/>
                      <c:pt idx="1">
                        <c:v>8</c:v>
                      </c:pt>
                      <c:pt idx="2">
                        <c:v>6</c:v>
                      </c:pt>
                      <c:pt idx="3">
                        <c:v>6</c:v>
                      </c:pt>
                      <c:pt idx="4">
                        <c:v>6.5</c:v>
                      </c:pt>
                      <c:pt idx="5">
                        <c:v>7.2</c:v>
                      </c:pt>
                      <c:pt idx="6">
                        <c:v>8</c:v>
                      </c:pt>
                      <c:pt idx="7">
                        <c:v>8.8571428571428577</c:v>
                      </c:pt>
                      <c:pt idx="8">
                        <c:v>9.75</c:v>
                      </c:pt>
                      <c:pt idx="9">
                        <c:v>10.666666666666666</c:v>
                      </c:pt>
                      <c:pt idx="10">
                        <c:v>11.6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FA9-4C7C-9B1F-8333ACCE85AB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aanbieder'!$B$2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aanbieder'!$B$2:$B$12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'Individuele aanbieder'!$B$3:$B$12</c15:sqref>
                        </c15:formulaRef>
                      </c:ext>
                    </c:extLst>
                    <c:numCache>
                      <c:formatCode>#,##0</c:formatCode>
                      <c:ptCount val="10"/>
                      <c:pt idx="0">
                        <c:v>1000</c:v>
                      </c:pt>
                      <c:pt idx="1">
                        <c:v>2000</c:v>
                      </c:pt>
                      <c:pt idx="2">
                        <c:v>3000</c:v>
                      </c:pt>
                      <c:pt idx="3">
                        <c:v>4000</c:v>
                      </c:pt>
                      <c:pt idx="4">
                        <c:v>5000</c:v>
                      </c:pt>
                      <c:pt idx="5">
                        <c:v>6000</c:v>
                      </c:pt>
                      <c:pt idx="6">
                        <c:v>7000</c:v>
                      </c:pt>
                      <c:pt idx="7">
                        <c:v>8000</c:v>
                      </c:pt>
                      <c:pt idx="8">
                        <c:v>9000</c:v>
                      </c:pt>
                      <c:pt idx="9">
                        <c:v>10000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FA9-4C7C-9B1F-8333ACCE85AB}"/>
                  </c:ext>
                </c:extLst>
              </c15:ser>
            </c15:filteredLineSeries>
          </c:ext>
        </c:extLst>
      </c:lineChart>
      <c:catAx>
        <c:axId val="197224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9477408"/>
        <c:crosses val="autoZero"/>
        <c:auto val="1"/>
        <c:lblAlgn val="ctr"/>
        <c:lblOffset val="100"/>
        <c:noMultiLvlLbl val="0"/>
      </c:catAx>
      <c:valAx>
        <c:axId val="178947740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&quot;€&quot;\ #,##0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5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72244096"/>
        <c:crosses val="autoZero"/>
        <c:crossBetween val="midCat"/>
        <c:majorUnit val="5"/>
        <c:minorUnit val="1"/>
      </c:valAx>
      <c:spPr>
        <a:noFill/>
        <a:ln w="25400"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42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245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828804"/>
            <a:ext cx="9000000" cy="1400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 b="1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3333754"/>
            <a:ext cx="900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59D448-3672-44C0-A7A3-66D6F3AF7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700" y="3490544"/>
            <a:ext cx="9000000" cy="1660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i="1"/>
            </a:lvl1pPr>
            <a:lvl5pPr marL="0" indent="0">
              <a:buNone/>
              <a:defRPr i="1"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106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"/>
            <a:ext cx="8100000" cy="140399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2800" b="0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4700" y="1609725"/>
            <a:ext cx="8640000" cy="52482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36575" indent="-3603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"/>
              <a:tabLst>
                <a:tab pos="1077913" algn="l"/>
              </a:tabLst>
              <a:defRPr sz="20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1504950"/>
            <a:ext cx="810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00" y="1032164"/>
            <a:ext cx="10080000" cy="40755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6212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077913" algn="l"/>
              </a:tabLst>
              <a:defRPr sz="32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4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50C0E70-90E7-41A6-AA63-0FB4679ABE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-351000"/>
            <a:ext cx="6700051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1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nl-NL" sz="2400" dirty="0"/>
              <a:t>Lessenserie markten</a:t>
            </a:r>
            <a:endParaRPr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A145AA-0F76-4223-9C72-FA5599846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Maximale winst bij monopolie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9752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hulpgroep</a:t>
            </a:r>
          </a:p>
        </p:txBody>
      </p:sp>
    </p:spTree>
    <p:extLst>
      <p:ext uri="{BB962C8B-B14F-4D97-AF65-F5344CB8AC3E}">
        <p14:creationId xmlns:p14="http://schemas.microsoft.com/office/powerpoint/2010/main" val="32709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plus- en basisgroep</a:t>
            </a:r>
          </a:p>
        </p:txBody>
      </p:sp>
    </p:spTree>
    <p:extLst>
      <p:ext uri="{BB962C8B-B14F-4D97-AF65-F5344CB8AC3E}">
        <p14:creationId xmlns:p14="http://schemas.microsoft.com/office/powerpoint/2010/main" val="40333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Afmaken opgaven:</a:t>
            </a:r>
          </a:p>
          <a:p>
            <a:pPr lvl="1"/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pPr lvl="1"/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  <a:endParaRPr lang="nl-NL" b="1" dirty="0"/>
          </a:p>
          <a:p>
            <a:pPr lvl="1"/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21857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</a:p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de eigenschappen van de markt monopolie </a:t>
            </a:r>
            <a:r>
              <a:rPr lang="nl-NL" i="1" dirty="0"/>
              <a:t>benoemen en gebruiken</a:t>
            </a:r>
            <a:r>
              <a:rPr lang="nl-NL" dirty="0"/>
              <a:t>. </a:t>
            </a:r>
          </a:p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per eigenschap de consequenties die de eigenschap heeft voor de marktwerking </a:t>
            </a:r>
            <a:r>
              <a:rPr lang="nl-NL" i="1" dirty="0"/>
              <a:t>uitleggen.</a:t>
            </a:r>
            <a:endParaRPr lang="nl-NL" dirty="0"/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de formule voor het berekenen van de maximale winst bij de markt monopolie </a:t>
            </a:r>
            <a:r>
              <a:rPr lang="nl-NL" i="1" dirty="0"/>
              <a:t>gebruiken</a:t>
            </a:r>
            <a:r>
              <a:rPr lang="nl-NL" dirty="0"/>
              <a:t>.</a:t>
            </a:r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prijsdiscriminatie </a:t>
            </a:r>
            <a:r>
              <a:rPr lang="nl-NL" i="1" dirty="0"/>
              <a:t>uitleggen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5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</a:p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de eigenschappen van de markt monopolie </a:t>
            </a:r>
            <a:r>
              <a:rPr lang="nl-NL" i="1" dirty="0"/>
              <a:t>benoemen en gebruiken</a:t>
            </a:r>
            <a:r>
              <a:rPr lang="nl-NL" dirty="0"/>
              <a:t>. </a:t>
            </a:r>
          </a:p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per eigenschap de consequenties die de eigenschap heeft voor de marktwerking </a:t>
            </a:r>
            <a:r>
              <a:rPr lang="nl-NL" i="1" dirty="0"/>
              <a:t>uitleggen.</a:t>
            </a:r>
            <a:endParaRPr lang="nl-NL" dirty="0"/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de formule voor het berekenen van de maximale winst bij de markt monopolie </a:t>
            </a:r>
            <a:r>
              <a:rPr lang="nl-NL" i="1" dirty="0"/>
              <a:t>gebruiken</a:t>
            </a:r>
            <a:r>
              <a:rPr lang="nl-NL" dirty="0"/>
              <a:t>.</a:t>
            </a:r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prijsdiscriminatie </a:t>
            </a:r>
            <a:r>
              <a:rPr lang="nl-NL" i="1" dirty="0"/>
              <a:t>uitleggen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40197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4FC2EA-DC7E-496B-BE64-E0387F01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Eigenschappen van de markt</a:t>
            </a:r>
            <a:br>
              <a:rPr lang="nl-NL" dirty="0"/>
            </a:br>
            <a:r>
              <a:rPr lang="nl-NL" dirty="0"/>
              <a:t>Monopolie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16F527-4CEC-4BD1-A920-513C0ABB6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Vragers:</a:t>
            </a:r>
            <a:r>
              <a:rPr lang="nl-NL" dirty="0"/>
              <a:t> één</a:t>
            </a:r>
          </a:p>
          <a:p>
            <a:r>
              <a:rPr lang="nl-NL" b="1" dirty="0"/>
              <a:t>Product:</a:t>
            </a:r>
            <a:r>
              <a:rPr lang="nl-NL" dirty="0"/>
              <a:t> slechts één product</a:t>
            </a:r>
          </a:p>
          <a:p>
            <a:r>
              <a:rPr lang="nl-NL" b="1" dirty="0"/>
              <a:t>Toetredingsdrempel:</a:t>
            </a:r>
            <a:r>
              <a:rPr lang="nl-NL" dirty="0"/>
              <a:t> toetreding onmogelijk</a:t>
            </a:r>
          </a:p>
          <a:p>
            <a:endParaRPr lang="nl-NL" dirty="0"/>
          </a:p>
          <a:p>
            <a:r>
              <a:rPr lang="nl-NL" dirty="0"/>
              <a:t>Monopolist is </a:t>
            </a:r>
            <a:r>
              <a:rPr lang="nl-NL" b="1" dirty="0"/>
              <a:t>prijszetter:</a:t>
            </a:r>
            <a:r>
              <a:rPr lang="nl-NL" dirty="0"/>
              <a:t> bepaald de prijs op de markt.</a:t>
            </a:r>
          </a:p>
        </p:txBody>
      </p:sp>
    </p:spTree>
    <p:extLst>
      <p:ext uri="{BB962C8B-B14F-4D97-AF65-F5344CB8AC3E}">
        <p14:creationId xmlns:p14="http://schemas.microsoft.com/office/powerpoint/2010/main" val="27346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5A5D1-0974-4D94-A2AB-D55DB176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Marktevenwicht</a:t>
            </a:r>
            <a:br>
              <a:rPr lang="nl-NL" dirty="0"/>
            </a:br>
            <a:r>
              <a:rPr lang="nl-NL" dirty="0"/>
              <a:t>maximale winst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0F0316-2FAD-4407-9864-B7A07249F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Maximale winst bij MO = MK</a:t>
            </a:r>
          </a:p>
          <a:p>
            <a:pPr marL="895350">
              <a:buFont typeface="+mj-lt"/>
              <a:buAutoNum type="arabicPeriod"/>
            </a:pPr>
            <a:r>
              <a:rPr lang="nl-NL" dirty="0"/>
              <a:t>MO is horizontaal, MK stijgt.</a:t>
            </a:r>
          </a:p>
          <a:p>
            <a:pPr marL="895350">
              <a:buFont typeface="+mj-lt"/>
              <a:buAutoNum type="arabicPeriod"/>
            </a:pPr>
            <a:r>
              <a:rPr lang="nl-NL" dirty="0"/>
              <a:t>MW = MO </a:t>
            </a:r>
            <a:r>
              <a:rPr lang="nl-NL" dirty="0">
                <a:cs typeface="Times New Roman" panose="02020603050405020304" pitchFamily="18" charset="0"/>
              </a:rPr>
              <a:t>− MK</a:t>
            </a:r>
            <a:endParaRPr lang="nl-NL" dirty="0"/>
          </a:p>
          <a:p>
            <a:pPr marL="895350">
              <a:buFont typeface="+mj-lt"/>
              <a:buAutoNum type="arabicPeriod"/>
            </a:pPr>
            <a:r>
              <a:rPr lang="nl-NL" dirty="0"/>
              <a:t>Voor elk extra product kleinere winst.</a:t>
            </a:r>
          </a:p>
          <a:p>
            <a:pPr marL="895350">
              <a:buFont typeface="+mj-lt"/>
              <a:buAutoNum type="arabicPeriod"/>
            </a:pPr>
            <a:r>
              <a:rPr lang="nl-NL" dirty="0"/>
              <a:t>Wanneer MO = MK zal nog een extra product verlies geven.</a:t>
            </a:r>
          </a:p>
        </p:txBody>
      </p:sp>
    </p:spTree>
    <p:extLst>
      <p:ext uri="{BB962C8B-B14F-4D97-AF65-F5344CB8AC3E}">
        <p14:creationId xmlns:p14="http://schemas.microsoft.com/office/powerpoint/2010/main" val="15375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A6676-A827-40ED-A95D-A0FA1671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Monopolie berekenen maximale winst</a:t>
            </a:r>
          </a:p>
        </p:txBody>
      </p:sp>
      <p:graphicFrame>
        <p:nvGraphicFramePr>
          <p:cNvPr id="16" name="Tijdelijke aanduiding voor inhoud 15">
            <a:extLst>
              <a:ext uri="{FF2B5EF4-FFF2-40B4-BE49-F238E27FC236}">
                <a16:creationId xmlns:a16="http://schemas.microsoft.com/office/drawing/2014/main" id="{C3199CDC-C1EE-417C-838D-C0FF82DAA5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14700" y="1630363"/>
          <a:ext cx="8100788" cy="506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kstvak 16">
            <a:extLst>
              <a:ext uri="{FF2B5EF4-FFF2-40B4-BE49-F238E27FC236}">
                <a16:creationId xmlns:a16="http://schemas.microsoft.com/office/drawing/2014/main" id="{CBEF15C6-226D-4126-A973-841748BC21CE}"/>
              </a:ext>
            </a:extLst>
          </p:cNvPr>
          <p:cNvSpPr txBox="1"/>
          <p:nvPr/>
        </p:nvSpPr>
        <p:spPr>
          <a:xfrm>
            <a:off x="4751874" y="3078905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Q</a:t>
            </a:r>
            <a:r>
              <a:rPr lang="nl-NL" sz="24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</a:t>
            </a:r>
            <a:endParaRPr lang="nl-NL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815777BD-E955-4640-983D-812707CA0E13}"/>
              </a:ext>
            </a:extLst>
          </p:cNvPr>
          <p:cNvSpPr/>
          <p:nvPr/>
        </p:nvSpPr>
        <p:spPr>
          <a:xfrm>
            <a:off x="4846457" y="5200074"/>
            <a:ext cx="360000" cy="360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E8C5E0E4-8503-45CB-A7D0-71AC2FB4CF50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5026457" y="3602183"/>
            <a:ext cx="0" cy="1597891"/>
          </a:xfrm>
          <a:prstGeom prst="straightConnector1">
            <a:avLst/>
          </a:prstGeom>
          <a:ln w="38100">
            <a:solidFill>
              <a:schemeClr val="accent3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53104236-B88E-44E8-B30C-7113D28DE9C9}"/>
              </a:ext>
            </a:extLst>
          </p:cNvPr>
          <p:cNvSpPr txBox="1"/>
          <p:nvPr/>
        </p:nvSpPr>
        <p:spPr>
          <a:xfrm>
            <a:off x="5317764" y="54135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MO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02FD72A0-1962-42A2-9D54-575AF3D8790B}"/>
              </a:ext>
            </a:extLst>
          </p:cNvPr>
          <p:cNvSpPr txBox="1"/>
          <p:nvPr/>
        </p:nvSpPr>
        <p:spPr>
          <a:xfrm>
            <a:off x="2867637" y="54135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MK</a:t>
            </a:r>
          </a:p>
        </p:txBody>
      </p:sp>
    </p:spTree>
    <p:extLst>
      <p:ext uri="{BB962C8B-B14F-4D97-AF65-F5344CB8AC3E}">
        <p14:creationId xmlns:p14="http://schemas.microsoft.com/office/powerpoint/2010/main" val="10561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EC0599E-7DE7-4588-9ABE-0CDE04B43C44}"/>
              </a:ext>
            </a:extLst>
          </p:cNvPr>
          <p:cNvSpPr/>
          <p:nvPr/>
        </p:nvSpPr>
        <p:spPr>
          <a:xfrm>
            <a:off x="2198256" y="3611418"/>
            <a:ext cx="2817089" cy="17667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336CD56-291E-4D0A-9D12-A60323E4103C}"/>
              </a:ext>
            </a:extLst>
          </p:cNvPr>
          <p:cNvSpPr txBox="1"/>
          <p:nvPr/>
        </p:nvSpPr>
        <p:spPr>
          <a:xfrm>
            <a:off x="2198255" y="4290906"/>
            <a:ext cx="281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  <a:latin typeface="+mn-lt"/>
              </a:rPr>
              <a:t>TW</a:t>
            </a:r>
          </a:p>
        </p:txBody>
      </p:sp>
      <p:graphicFrame>
        <p:nvGraphicFramePr>
          <p:cNvPr id="16" name="Tijdelijke aanduiding voor inhoud 15">
            <a:extLst>
              <a:ext uri="{FF2B5EF4-FFF2-40B4-BE49-F238E27FC236}">
                <a16:creationId xmlns:a16="http://schemas.microsoft.com/office/drawing/2014/main" id="{C3199CDC-C1EE-417C-838D-C0FF82DAA5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14700" y="1630363"/>
          <a:ext cx="8100788" cy="506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3AA6676-A827-40ED-A95D-A0FA1671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Monopolie berekenen maximale winst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BEF15C6-226D-4126-A973-841748BC21CE}"/>
              </a:ext>
            </a:extLst>
          </p:cNvPr>
          <p:cNvSpPr txBox="1"/>
          <p:nvPr/>
        </p:nvSpPr>
        <p:spPr>
          <a:xfrm>
            <a:off x="4751874" y="3078905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Q</a:t>
            </a:r>
            <a:r>
              <a:rPr lang="nl-NL" sz="24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</a:t>
            </a:r>
            <a:endParaRPr lang="nl-NL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6ACB6B6-5728-4E6A-9532-B55C0D7FC9AD}"/>
              </a:ext>
            </a:extLst>
          </p:cNvPr>
          <p:cNvSpPr txBox="1"/>
          <p:nvPr/>
        </p:nvSpPr>
        <p:spPr>
          <a:xfrm>
            <a:off x="5317764" y="54135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MO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139DCA3-EFDE-4B35-AE92-D51BEB3910D7}"/>
              </a:ext>
            </a:extLst>
          </p:cNvPr>
          <p:cNvSpPr txBox="1"/>
          <p:nvPr/>
        </p:nvSpPr>
        <p:spPr>
          <a:xfrm>
            <a:off x="2867636" y="5413587"/>
            <a:ext cx="199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MK = GTK</a:t>
            </a:r>
          </a:p>
        </p:txBody>
      </p:sp>
    </p:spTree>
    <p:extLst>
      <p:ext uri="{BB962C8B-B14F-4D97-AF65-F5344CB8AC3E}">
        <p14:creationId xmlns:p14="http://schemas.microsoft.com/office/powerpoint/2010/main" val="28923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F4D6287D-750C-4C51-A61D-D9CACF963F2F}"/>
              </a:ext>
            </a:extLst>
          </p:cNvPr>
          <p:cNvSpPr/>
          <p:nvPr/>
        </p:nvSpPr>
        <p:spPr>
          <a:xfrm>
            <a:off x="2207490" y="1841576"/>
            <a:ext cx="2807854" cy="1766744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57360E3-5C39-49CD-BF0B-CEEAB9FBB3E2}"/>
              </a:ext>
            </a:extLst>
          </p:cNvPr>
          <p:cNvSpPr/>
          <p:nvPr/>
        </p:nvSpPr>
        <p:spPr>
          <a:xfrm>
            <a:off x="2198256" y="3611418"/>
            <a:ext cx="2817089" cy="17667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CF0A6CC-1E6D-40A6-95A3-EB65975CDCE8}"/>
              </a:ext>
            </a:extLst>
          </p:cNvPr>
          <p:cNvSpPr txBox="1"/>
          <p:nvPr/>
        </p:nvSpPr>
        <p:spPr>
          <a:xfrm>
            <a:off x="2198255" y="4290906"/>
            <a:ext cx="281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  <a:latin typeface="+mn-lt"/>
              </a:rPr>
              <a:t>TW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B02295-349D-4545-ACA3-6ECC947E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driehoek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3801DA4-B5F7-4B7F-8F49-4BDC1E1CBEEE}"/>
              </a:ext>
            </a:extLst>
          </p:cNvPr>
          <p:cNvSpPr txBox="1"/>
          <p:nvPr/>
        </p:nvSpPr>
        <p:spPr>
          <a:xfrm>
            <a:off x="4751874" y="3078905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Q</a:t>
            </a:r>
            <a:r>
              <a:rPr lang="nl-NL" sz="24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</a:t>
            </a:r>
            <a:endParaRPr lang="nl-NL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5716FEE-FE97-4E40-93A8-7F5374951D26}"/>
              </a:ext>
            </a:extLst>
          </p:cNvPr>
          <p:cNvSpPr txBox="1"/>
          <p:nvPr/>
        </p:nvSpPr>
        <p:spPr>
          <a:xfrm>
            <a:off x="5317764" y="54135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ED04794-3A06-4EBC-8230-82A831B722B2}"/>
              </a:ext>
            </a:extLst>
          </p:cNvPr>
          <p:cNvSpPr txBox="1"/>
          <p:nvPr/>
        </p:nvSpPr>
        <p:spPr>
          <a:xfrm>
            <a:off x="2867636" y="5413587"/>
            <a:ext cx="199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MK = GTK</a:t>
            </a:r>
          </a:p>
        </p:txBody>
      </p:sp>
      <p:graphicFrame>
        <p:nvGraphicFramePr>
          <p:cNvPr id="5" name="Tijdelijke aanduiding voor inhoud 15">
            <a:extLst>
              <a:ext uri="{FF2B5EF4-FFF2-40B4-BE49-F238E27FC236}">
                <a16:creationId xmlns:a16="http://schemas.microsoft.com/office/drawing/2014/main" id="{B4007D8E-44C7-46C0-9FF9-C8935FDA3F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14700" y="1630363"/>
          <a:ext cx="8100788" cy="506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88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67EA4-B8DA-494A-805C-87B59A03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Prijsdiscriminatie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BC968E-DF91-4915-AC65-9CC15AAEE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Perfecte prijsdiscriminatie: </a:t>
            </a:r>
            <a:r>
              <a:rPr lang="nl-NL" dirty="0"/>
              <a:t>de monopolist vraagt de prijs die elke consument over heeft voor het product.</a:t>
            </a:r>
          </a:p>
          <a:p>
            <a:r>
              <a:rPr lang="nl-NL" dirty="0"/>
              <a:t>Onderlinge doorverkoop/</a:t>
            </a:r>
            <a:r>
              <a:rPr lang="nl-NL" b="1" dirty="0"/>
              <a:t>arbitrage</a:t>
            </a:r>
            <a:endParaRPr lang="nl-NL" dirty="0"/>
          </a:p>
          <a:p>
            <a:r>
              <a:rPr lang="nl-NL" b="1" dirty="0"/>
              <a:t>Marktsegmentatie:</a:t>
            </a:r>
            <a:r>
              <a:rPr lang="nl-NL" dirty="0"/>
              <a:t> opdelen van de markt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Praktische vorm van prijsdiscriminatie.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5512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ard">
  <a:themeElements>
    <a:clrScheme name="ECO Presentatie">
      <a:dk1>
        <a:srgbClr val="FFFFFF"/>
      </a:dk1>
      <a:lt1>
        <a:srgbClr val="323232"/>
      </a:lt1>
      <a:dk2>
        <a:srgbClr val="96BA81"/>
      </a:dk2>
      <a:lt2>
        <a:srgbClr val="E7E6E6"/>
      </a:lt2>
      <a:accent1>
        <a:srgbClr val="32E132"/>
      </a:accent1>
      <a:accent2>
        <a:srgbClr val="3232E1"/>
      </a:accent2>
      <a:accent3>
        <a:srgbClr val="E13232"/>
      </a:accent3>
      <a:accent4>
        <a:srgbClr val="E1E132"/>
      </a:accent4>
      <a:accent5>
        <a:srgbClr val="E132E1"/>
      </a:accent5>
      <a:accent6>
        <a:srgbClr val="232323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" id="{365366A2-4DF0-4595-A48C-0EE8E9F19A99}" vid="{E79807C0-1B4B-4B2D-B908-2B90B887B98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435</Words>
  <Application>Microsoft Office PowerPoint</Application>
  <PresentationFormat>Breedbeeld</PresentationFormat>
  <Paragraphs>78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Wingdings</vt:lpstr>
      <vt:lpstr>Gill Sans</vt:lpstr>
      <vt:lpstr>Arial</vt:lpstr>
      <vt:lpstr>Segoe UI</vt:lpstr>
      <vt:lpstr>Calibri</vt:lpstr>
      <vt:lpstr>1_Standaard</vt:lpstr>
      <vt:lpstr>Lessenserie markten</vt:lpstr>
      <vt:lpstr>LESDOELEN</vt:lpstr>
      <vt:lpstr>Zelfstandig werken</vt:lpstr>
      <vt:lpstr>Eigenschappen van de markt Monopolie</vt:lpstr>
      <vt:lpstr>Marktevenwicht maximale winst</vt:lpstr>
      <vt:lpstr>Monopolie berekenen maximale winst</vt:lpstr>
      <vt:lpstr>Monopolie berekenen maximale winst</vt:lpstr>
      <vt:lpstr>De driehoek</vt:lpstr>
      <vt:lpstr>Prijsdiscriminatie</vt:lpstr>
      <vt:lpstr>Zelfstandig werken</vt:lpstr>
      <vt:lpstr>PowerPoint-presentatie</vt:lpstr>
      <vt:lpstr>PowerPoint-presentatie</vt:lpstr>
      <vt:lpstr>Huiswerk</vt:lpstr>
      <vt:lpstr>LESDOELEN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ECON403 – MODULE HEDEN, VERLEDEN EN TOEKOMST</dc:title>
  <dc:creator>John Hendriks</dc:creator>
  <cp:lastModifiedBy>John Hendriks</cp:lastModifiedBy>
  <cp:revision>50</cp:revision>
  <dcterms:created xsi:type="dcterms:W3CDTF">2018-10-20T13:13:21Z</dcterms:created>
  <dcterms:modified xsi:type="dcterms:W3CDTF">2020-05-06T09:07:11Z</dcterms:modified>
</cp:coreProperties>
</file>