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2" r:id="rId1"/>
  </p:sldMasterIdLst>
  <p:notesMasterIdLst>
    <p:notesMasterId r:id="rId14"/>
  </p:notesMasterIdLst>
  <p:sldIdLst>
    <p:sldId id="256" r:id="rId2"/>
    <p:sldId id="282" r:id="rId3"/>
    <p:sldId id="365" r:id="rId4"/>
    <p:sldId id="283" r:id="rId5"/>
    <p:sldId id="284" r:id="rId6"/>
    <p:sldId id="285" r:id="rId7"/>
    <p:sldId id="286" r:id="rId8"/>
    <p:sldId id="366" r:id="rId9"/>
    <p:sldId id="367" r:id="rId10"/>
    <p:sldId id="368" r:id="rId11"/>
    <p:sldId id="369" r:id="rId12"/>
    <p:sldId id="370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Gill Sans" panose="020B0604020202020204" charset="0"/>
      <p:regular r:id="rId19"/>
      <p:bold r:id="rId20"/>
    </p:embeddedFont>
    <p:embeddedFont>
      <p:font typeface="Segoe UI" panose="020B0502040204020203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50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38" roundtripDataSignature="AMtx7mhmCU8mqRssHzt4oLbR5Ff2yvIyl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n Hendriks" initials="JH" lastIdx="1" clrIdx="0">
    <p:extLst>
      <p:ext uri="{19B8F6BF-5375-455C-9EA6-DF929625EA0E}">
        <p15:presenceInfo xmlns:p15="http://schemas.microsoft.com/office/powerpoint/2012/main" userId="3efa06030e83327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BA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18" autoAdjust="0"/>
    <p:restoredTop sz="94660"/>
  </p:normalViewPr>
  <p:slideViewPr>
    <p:cSldViewPr snapToGrid="0">
      <p:cViewPr varScale="1">
        <p:scale>
          <a:sx n="62" d="100"/>
          <a:sy n="62" d="100"/>
        </p:scale>
        <p:origin x="42" y="954"/>
      </p:cViewPr>
      <p:guideLst>
        <p:guide orient="horz" pos="2160"/>
        <p:guide pos="35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38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728560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10070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derwer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700" y="1828804"/>
            <a:ext cx="9000000" cy="1400175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000" b="1" cap="all" spc="150" baseline="0">
                <a:latin typeface="+mj-lt"/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cxnSp>
        <p:nvCxnSpPr>
          <p:cNvPr id="8" name="Rechte verbindingslijn 7"/>
          <p:cNvCxnSpPr>
            <a:cxnSpLocks/>
          </p:cNvCxnSpPr>
          <p:nvPr/>
        </p:nvCxnSpPr>
        <p:spPr>
          <a:xfrm>
            <a:off x="1514700" y="3333754"/>
            <a:ext cx="9000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659D448-3672-44C0-A7A3-66D6F3AF7B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14700" y="3490544"/>
            <a:ext cx="9000000" cy="16605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400" i="1"/>
            </a:lvl1pPr>
            <a:lvl5pPr marL="0" indent="0">
              <a:buNone/>
              <a:defRPr i="1"/>
            </a:lvl5pPr>
          </a:lstStyle>
          <a:p>
            <a:pPr lvl="0"/>
            <a:r>
              <a:rPr lang="nl-NL" dirty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191063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derwerp + Aanteken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700" y="1"/>
            <a:ext cx="8100000" cy="1403998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2800" b="0" cap="all" spc="150" baseline="0">
                <a:latin typeface="+mj-lt"/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74700" y="1609725"/>
            <a:ext cx="8640000" cy="524827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536575" indent="-360363">
              <a:lnSpc>
                <a:spcPct val="125000"/>
              </a:lnSpc>
              <a:spcBef>
                <a:spcPts val="0"/>
              </a:spcBef>
              <a:buClr>
                <a:schemeClr val="bg2"/>
              </a:buClr>
              <a:buFont typeface="Wingdings" panose="05000000000000000000" pitchFamily="2" charset="2"/>
              <a:buChar char=""/>
              <a:tabLst>
                <a:tab pos="1077913" algn="l"/>
              </a:tabLst>
              <a:defRPr sz="2000"/>
            </a:lvl1pPr>
            <a:lvl2pPr marL="809625" indent="-273050">
              <a:lnSpc>
                <a:spcPct val="125000"/>
              </a:lnSpc>
              <a:spcBef>
                <a:spcPts val="0"/>
              </a:spcBef>
              <a:buClr>
                <a:schemeClr val="bg2"/>
              </a:buClr>
              <a:buFont typeface="Wingdings" panose="05000000000000000000" pitchFamily="2" charset="2"/>
              <a:buChar char=""/>
              <a:defRPr sz="1800"/>
            </a:lvl2pPr>
            <a:lvl3pPr marL="1073150" indent="-263525">
              <a:lnSpc>
                <a:spcPct val="125000"/>
              </a:lnSpc>
              <a:spcBef>
                <a:spcPts val="0"/>
              </a:spcBef>
              <a:buClr>
                <a:schemeClr val="bg2"/>
              </a:buClr>
              <a:buFont typeface="Wingdings" panose="05000000000000000000" pitchFamily="2" charset="2"/>
              <a:buChar char=""/>
              <a:tabLst/>
              <a:defRPr sz="1800"/>
            </a:lvl3pPr>
            <a:lvl4pPr marL="1344613" indent="-271463">
              <a:lnSpc>
                <a:spcPct val="125000"/>
              </a:lnSpc>
              <a:spcBef>
                <a:spcPts val="0"/>
              </a:spcBef>
              <a:buClr>
                <a:schemeClr val="bg2"/>
              </a:buClr>
              <a:buFont typeface="Wingdings" panose="05000000000000000000" pitchFamily="2" charset="2"/>
              <a:buChar char=""/>
              <a:defRPr sz="1800"/>
            </a:lvl4pPr>
            <a:lvl5pPr marL="1617663" indent="-273050">
              <a:lnSpc>
                <a:spcPct val="125000"/>
              </a:lnSpc>
              <a:spcBef>
                <a:spcPts val="0"/>
              </a:spcBef>
              <a:buClr>
                <a:schemeClr val="bg2"/>
              </a:buClr>
              <a:buFont typeface="Wingdings" panose="05000000000000000000" pitchFamily="2" charset="2"/>
              <a:buChar char=""/>
              <a:defRPr sz="1800"/>
            </a:lvl5pPr>
          </a:lstStyle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cxnSp>
        <p:nvCxnSpPr>
          <p:cNvPr id="8" name="Rechte verbindingslijn 7"/>
          <p:cNvCxnSpPr>
            <a:cxnSpLocks/>
          </p:cNvCxnSpPr>
          <p:nvPr/>
        </p:nvCxnSpPr>
        <p:spPr>
          <a:xfrm>
            <a:off x="1514700" y="1504950"/>
            <a:ext cx="8100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520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derwerp + Aanteken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6000" y="1032164"/>
            <a:ext cx="10080000" cy="4075545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176212" indent="0" algn="ctr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1077913" algn="l"/>
              </a:tabLst>
              <a:defRPr sz="3200"/>
            </a:lvl1pPr>
            <a:lvl2pPr marL="809625" indent="-273050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"/>
              <a:defRPr sz="1800"/>
            </a:lvl2pPr>
            <a:lvl3pPr marL="1073150" indent="-263525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"/>
              <a:tabLst/>
              <a:defRPr sz="1800"/>
            </a:lvl3pPr>
            <a:lvl4pPr marL="1344613" indent="-271463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"/>
              <a:defRPr sz="1800"/>
            </a:lvl4pPr>
            <a:lvl5pPr marL="1617663" indent="-273050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"/>
              <a:defRPr sz="1800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61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7435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850C0E70-90E7-41A6-AA63-0FB4679ABEE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96000" y="-351000"/>
            <a:ext cx="6700051" cy="75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0615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6" r:id="rId3"/>
    <p:sldLayoutId id="214748365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ill Sans"/>
              <a:buNone/>
            </a:pPr>
            <a:r>
              <a:rPr lang="nl-NL" sz="2400" dirty="0"/>
              <a:t>Lessenserie markten</a:t>
            </a:r>
            <a:endParaRPr dirty="0"/>
          </a:p>
        </p:txBody>
      </p:sp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45A145AA-0F76-4223-9C72-FA55998464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Marktvormen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BC961DC-E9C6-43D9-BCE4-A99BCD82AB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4800" dirty="0"/>
              <a:t>Vragen plus- en basisgroep</a:t>
            </a:r>
          </a:p>
        </p:txBody>
      </p:sp>
    </p:spTree>
    <p:extLst>
      <p:ext uri="{BB962C8B-B14F-4D97-AF65-F5344CB8AC3E}">
        <p14:creationId xmlns:p14="http://schemas.microsoft.com/office/powerpoint/2010/main" val="403334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687658-1CE4-42F2-97CD-1856698A8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Huiswerk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2DBA2CC-890A-4AA9-869F-A443862BA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Afmaken opgaven:</a:t>
            </a:r>
          </a:p>
          <a:p>
            <a:pPr lvl="1"/>
            <a:r>
              <a:rPr lang="nl-NL" b="1" dirty="0"/>
              <a:t>Plusgroep:</a:t>
            </a:r>
            <a:r>
              <a:rPr lang="nl-NL" dirty="0"/>
              <a:t> maken basisopgaven uit het boekje.</a:t>
            </a:r>
          </a:p>
          <a:p>
            <a:pPr lvl="1"/>
            <a:r>
              <a:rPr lang="nl-NL" b="1" dirty="0"/>
              <a:t>Basisgroep:</a:t>
            </a:r>
            <a:r>
              <a:rPr lang="nl-NL" dirty="0"/>
              <a:t> maken basisopgaven uit het boekje.</a:t>
            </a:r>
            <a:endParaRPr lang="nl-NL" b="1" dirty="0"/>
          </a:p>
          <a:p>
            <a:pPr lvl="1"/>
            <a:r>
              <a:rPr lang="nl-NL" b="1" dirty="0"/>
              <a:t>Hulpgroep: </a:t>
            </a:r>
            <a:r>
              <a:rPr lang="nl-NL" dirty="0"/>
              <a:t>maken herhaling uit het boekje.</a:t>
            </a:r>
          </a:p>
          <a:p>
            <a:pPr marL="176212" indent="0">
              <a:buNone/>
            </a:pPr>
            <a:endParaRPr lang="nl-NL" b="1" dirty="0"/>
          </a:p>
          <a:p>
            <a:r>
              <a:rPr lang="nl-NL" dirty="0"/>
              <a:t>Volg de volgende stappen:</a:t>
            </a:r>
            <a:endParaRPr lang="nl-NL" b="1" dirty="0"/>
          </a:p>
          <a:p>
            <a:pPr marL="803275" indent="-268288">
              <a:buFont typeface="+mj-lt"/>
              <a:buAutoNum type="arabicPeriod"/>
            </a:pPr>
            <a:r>
              <a:rPr lang="nl-NL" dirty="0"/>
              <a:t>Bekijk de informatiepagina</a:t>
            </a:r>
          </a:p>
          <a:p>
            <a:pPr marL="803275" indent="-268288">
              <a:buFont typeface="+mj-lt"/>
              <a:buAutoNum type="arabicPeriod"/>
            </a:pPr>
            <a:r>
              <a:rPr lang="nl-NL" dirty="0"/>
              <a:t>Beantwoord de vragen</a:t>
            </a:r>
          </a:p>
          <a:p>
            <a:pPr marL="803275" indent="-268288">
              <a:buFont typeface="+mj-lt"/>
              <a:buAutoNum type="arabicPeriod"/>
            </a:pPr>
            <a:r>
              <a:rPr lang="nl-NL" dirty="0"/>
              <a:t>Zet een kruisje bij de moeilijke vragen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4A4F562A-D685-4FCE-9F1C-0F196115C57F}"/>
              </a:ext>
            </a:extLst>
          </p:cNvPr>
          <p:cNvSpPr/>
          <p:nvPr/>
        </p:nvSpPr>
        <p:spPr>
          <a:xfrm>
            <a:off x="1514700" y="5477167"/>
            <a:ext cx="8100000" cy="796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chemeClr val="lt1"/>
              </a:buClr>
              <a:buSzPts val="2000"/>
            </a:pPr>
            <a:r>
              <a:rPr lang="nl-NL" sz="2000" b="1" dirty="0">
                <a:solidFill>
                  <a:schemeClr val="tx1"/>
                </a:solidFill>
                <a:latin typeface="+mn-lt"/>
              </a:rPr>
              <a:t>Heb je een vraag? </a:t>
            </a:r>
            <a:r>
              <a:rPr lang="nl-NL" sz="2000" dirty="0">
                <a:solidFill>
                  <a:schemeClr val="tx1"/>
                </a:solidFill>
                <a:latin typeface="+mn-lt"/>
              </a:rPr>
              <a:t>Vraag je buurman. Nog niet? Steek je vinger op!</a:t>
            </a:r>
          </a:p>
          <a:p>
            <a:pPr>
              <a:lnSpc>
                <a:spcPct val="120000"/>
              </a:lnSpc>
              <a:buClr>
                <a:schemeClr val="lt1"/>
              </a:buClr>
              <a:buSzPts val="2000"/>
            </a:pPr>
            <a:r>
              <a:rPr lang="nl-NL" sz="2000" b="1" dirty="0">
                <a:solidFill>
                  <a:schemeClr val="tx1"/>
                </a:solidFill>
                <a:latin typeface="+mn-lt"/>
              </a:rPr>
              <a:t>Klaar?</a:t>
            </a:r>
            <a:r>
              <a:rPr lang="nl-NL" sz="2000" dirty="0">
                <a:solidFill>
                  <a:schemeClr val="tx1"/>
                </a:solidFill>
                <a:latin typeface="+mn-lt"/>
              </a:rPr>
              <a:t> Maak alvast een goede samenvatting.</a:t>
            </a:r>
          </a:p>
        </p:txBody>
      </p:sp>
    </p:spTree>
    <p:extLst>
      <p:ext uri="{BB962C8B-B14F-4D97-AF65-F5344CB8AC3E}">
        <p14:creationId xmlns:p14="http://schemas.microsoft.com/office/powerpoint/2010/main" val="218572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nl-NL" dirty="0" err="1"/>
              <a:t>LESDOELEn</a:t>
            </a:r>
            <a:endParaRPr dirty="0"/>
          </a:p>
        </p:txBody>
      </p:sp>
      <p:sp>
        <p:nvSpPr>
          <p:cNvPr id="37" name="Google Shape;37;p3"/>
          <p:cNvSpPr txBox="1">
            <a:spLocks noGrp="1"/>
          </p:cNvSpPr>
          <p:nvPr>
            <p:ph idx="1"/>
          </p:nvPr>
        </p:nvSpPr>
        <p:spPr>
          <a:xfrm>
            <a:off x="1514698" y="1609725"/>
            <a:ext cx="8100001" cy="524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722313" lvl="0" indent="-722313" algn="l" rtl="0">
              <a:lnSpc>
                <a:spcPct val="120000"/>
              </a:lnSpc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nl-NL" dirty="0"/>
              <a:t>Aan het einde van de les kun je …</a:t>
            </a:r>
            <a:endParaRPr dirty="0"/>
          </a:p>
          <a:p>
            <a:pPr marL="722312" lvl="0" indent="-722312" algn="l" rtl="0">
              <a:lnSpc>
                <a:spcPct val="120000"/>
              </a:lnSpc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nl-NL" dirty="0"/>
              <a:t>… de verschillende marktvormen </a:t>
            </a:r>
            <a:r>
              <a:rPr lang="nl-NL" i="1" dirty="0"/>
              <a:t>benoemen</a:t>
            </a:r>
            <a:r>
              <a:rPr lang="nl-NL" dirty="0"/>
              <a:t>.</a:t>
            </a:r>
          </a:p>
          <a:p>
            <a:pPr marL="722312" lvl="0" indent="-722312">
              <a:lnSpc>
                <a:spcPct val="120000"/>
              </a:lnSpc>
              <a:buClr>
                <a:schemeClr val="lt1"/>
              </a:buClr>
              <a:buSzPts val="2000"/>
              <a:buNone/>
            </a:pPr>
            <a:r>
              <a:rPr lang="nl-NL" dirty="0"/>
              <a:t>… de verschillende eigenschappen van een markt </a:t>
            </a:r>
            <a:r>
              <a:rPr lang="nl-NL" i="1" dirty="0"/>
              <a:t>benoemen en gebruiken</a:t>
            </a:r>
            <a:r>
              <a:rPr lang="nl-NL" dirty="0"/>
              <a:t>.</a:t>
            </a:r>
          </a:p>
          <a:p>
            <a:pPr marL="722312" lvl="0" indent="-722312" algn="l" rtl="0">
              <a:lnSpc>
                <a:spcPct val="120000"/>
              </a:lnSpc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nl-NL" dirty="0"/>
              <a:t>… een tabel met type product en aantal aanbieders </a:t>
            </a:r>
            <a:r>
              <a:rPr lang="nl-NL" i="1" dirty="0"/>
              <a:t>beschrijven</a:t>
            </a:r>
            <a:r>
              <a:rPr lang="nl-NL" dirty="0"/>
              <a:t> en in deze tabel de verschillende </a:t>
            </a:r>
            <a:r>
              <a:rPr lang="nl-NL"/>
              <a:t>marktvormen </a:t>
            </a:r>
            <a:r>
              <a:rPr lang="nl-NL" i="1"/>
              <a:t>beschrijven</a:t>
            </a:r>
            <a:r>
              <a:rPr lang="nl-NL"/>
              <a:t>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5008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nl-NL" dirty="0" err="1"/>
              <a:t>LESDOELEn</a:t>
            </a:r>
            <a:endParaRPr dirty="0"/>
          </a:p>
        </p:txBody>
      </p:sp>
      <p:sp>
        <p:nvSpPr>
          <p:cNvPr id="37" name="Google Shape;37;p3"/>
          <p:cNvSpPr txBox="1">
            <a:spLocks noGrp="1"/>
          </p:cNvSpPr>
          <p:nvPr>
            <p:ph idx="1"/>
          </p:nvPr>
        </p:nvSpPr>
        <p:spPr>
          <a:xfrm>
            <a:off x="1514698" y="1609725"/>
            <a:ext cx="8100001" cy="524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722313" lvl="0" indent="-722313" algn="l" rtl="0">
              <a:lnSpc>
                <a:spcPct val="120000"/>
              </a:lnSpc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nl-NL" dirty="0"/>
              <a:t>Aan het einde van de les kun je …</a:t>
            </a:r>
            <a:endParaRPr dirty="0"/>
          </a:p>
          <a:p>
            <a:pPr marL="722312" lvl="0" indent="-722312" algn="l" rtl="0">
              <a:lnSpc>
                <a:spcPct val="120000"/>
              </a:lnSpc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nl-NL" dirty="0"/>
              <a:t>… de verschillende marktvormen </a:t>
            </a:r>
            <a:r>
              <a:rPr lang="nl-NL" i="1" dirty="0"/>
              <a:t>benoemen</a:t>
            </a:r>
            <a:r>
              <a:rPr lang="nl-NL" dirty="0"/>
              <a:t>.</a:t>
            </a:r>
          </a:p>
          <a:p>
            <a:pPr marL="722312" lvl="0" indent="-722312">
              <a:lnSpc>
                <a:spcPct val="120000"/>
              </a:lnSpc>
              <a:buClr>
                <a:schemeClr val="lt1"/>
              </a:buClr>
              <a:buSzPts val="2000"/>
              <a:buNone/>
            </a:pPr>
            <a:r>
              <a:rPr lang="nl-NL" dirty="0"/>
              <a:t>… de verschillende eigenschappen van een markt </a:t>
            </a:r>
            <a:r>
              <a:rPr lang="nl-NL" i="1" dirty="0"/>
              <a:t>benoemen en gebruiken</a:t>
            </a:r>
            <a:r>
              <a:rPr lang="nl-NL" dirty="0"/>
              <a:t>.</a:t>
            </a:r>
          </a:p>
          <a:p>
            <a:pPr marL="722312" lvl="0" indent="-722312" algn="l" rtl="0">
              <a:lnSpc>
                <a:spcPct val="120000"/>
              </a:lnSpc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nl-NL" dirty="0"/>
              <a:t>… een tabel met type product en aantal aanbieders </a:t>
            </a:r>
            <a:r>
              <a:rPr lang="nl-NL" i="1" dirty="0"/>
              <a:t>beschrijven</a:t>
            </a:r>
            <a:r>
              <a:rPr lang="nl-NL" dirty="0"/>
              <a:t> en in deze tabel de verschillende </a:t>
            </a:r>
            <a:r>
              <a:rPr lang="nl-NL"/>
              <a:t>marktvormen </a:t>
            </a:r>
            <a:r>
              <a:rPr lang="nl-NL" i="1"/>
              <a:t>beschrijven</a:t>
            </a:r>
            <a:r>
              <a:rPr lang="nl-NL"/>
              <a:t>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3821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687658-1CE4-42F2-97CD-1856698A8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Zelfstandig 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2DBA2CC-890A-4AA9-869F-A443862BA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/>
              <a:t>Plusgroep:</a:t>
            </a:r>
            <a:r>
              <a:rPr lang="nl-NL" dirty="0"/>
              <a:t> maken basisopgaven uit het boekje.</a:t>
            </a:r>
          </a:p>
          <a:p>
            <a:r>
              <a:rPr lang="nl-NL" b="1" dirty="0"/>
              <a:t>Hulpgroep: </a:t>
            </a:r>
            <a:r>
              <a:rPr lang="nl-NL" dirty="0"/>
              <a:t>maken herhaling uit het boekje.</a:t>
            </a:r>
          </a:p>
          <a:p>
            <a:endParaRPr lang="nl-NL" b="1" dirty="0"/>
          </a:p>
          <a:p>
            <a:r>
              <a:rPr lang="nl-NL" dirty="0"/>
              <a:t>Volg de volgende stappen:</a:t>
            </a:r>
            <a:endParaRPr lang="nl-NL" b="1" dirty="0"/>
          </a:p>
          <a:p>
            <a:pPr marL="803275" indent="-268288">
              <a:buFont typeface="+mj-lt"/>
              <a:buAutoNum type="arabicPeriod"/>
            </a:pPr>
            <a:r>
              <a:rPr lang="nl-NL" dirty="0"/>
              <a:t>Bekijk de informatiepagina</a:t>
            </a:r>
          </a:p>
          <a:p>
            <a:pPr marL="803275" indent="-268288">
              <a:buFont typeface="+mj-lt"/>
              <a:buAutoNum type="arabicPeriod"/>
            </a:pPr>
            <a:r>
              <a:rPr lang="nl-NL" dirty="0"/>
              <a:t>Beantwoord de vragen</a:t>
            </a:r>
          </a:p>
          <a:p>
            <a:pPr marL="803275" indent="-268288">
              <a:buFont typeface="+mj-lt"/>
              <a:buAutoNum type="arabicPeriod"/>
            </a:pPr>
            <a:r>
              <a:rPr lang="nl-NL" dirty="0"/>
              <a:t>Zet een kruisje bij de moeilijke vragen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4A4F562A-D685-4FCE-9F1C-0F196115C57F}"/>
              </a:ext>
            </a:extLst>
          </p:cNvPr>
          <p:cNvSpPr/>
          <p:nvPr/>
        </p:nvSpPr>
        <p:spPr>
          <a:xfrm>
            <a:off x="1514700" y="5477167"/>
            <a:ext cx="8100000" cy="796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chemeClr val="lt1"/>
              </a:buClr>
              <a:buSzPts val="2000"/>
            </a:pPr>
            <a:r>
              <a:rPr lang="nl-NL" sz="2000" b="1" dirty="0">
                <a:solidFill>
                  <a:schemeClr val="tx1"/>
                </a:solidFill>
                <a:latin typeface="+mn-lt"/>
              </a:rPr>
              <a:t>Heb je een vraag? </a:t>
            </a:r>
            <a:r>
              <a:rPr lang="nl-NL" sz="2000" dirty="0">
                <a:solidFill>
                  <a:schemeClr val="tx1"/>
                </a:solidFill>
                <a:latin typeface="+mn-lt"/>
              </a:rPr>
              <a:t>Vraag je buurman. Nog niet? Steek je vinger op!</a:t>
            </a:r>
          </a:p>
          <a:p>
            <a:pPr>
              <a:lnSpc>
                <a:spcPct val="120000"/>
              </a:lnSpc>
              <a:buClr>
                <a:schemeClr val="lt1"/>
              </a:buClr>
              <a:buSzPts val="2000"/>
            </a:pPr>
            <a:r>
              <a:rPr lang="nl-NL" sz="2000" b="1" dirty="0">
                <a:solidFill>
                  <a:schemeClr val="tx1"/>
                </a:solidFill>
                <a:latin typeface="+mn-lt"/>
              </a:rPr>
              <a:t>Klaar?</a:t>
            </a:r>
            <a:r>
              <a:rPr lang="nl-NL" sz="2000" dirty="0">
                <a:solidFill>
                  <a:schemeClr val="tx1"/>
                </a:solidFill>
                <a:latin typeface="+mn-lt"/>
              </a:rPr>
              <a:t> Maak alvast een goede samenvatting.</a:t>
            </a:r>
          </a:p>
        </p:txBody>
      </p:sp>
    </p:spTree>
    <p:extLst>
      <p:ext uri="{BB962C8B-B14F-4D97-AF65-F5344CB8AC3E}">
        <p14:creationId xmlns:p14="http://schemas.microsoft.com/office/powerpoint/2010/main" val="4019782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6C0AEDF5-EA7F-4FD4-A012-247525695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4700" y="1"/>
            <a:ext cx="8248136" cy="1403998"/>
          </a:xfrm>
        </p:spPr>
        <p:txBody>
          <a:bodyPr/>
          <a:lstStyle/>
          <a:p>
            <a:r>
              <a:rPr lang="nl-NL" dirty="0"/>
              <a:t>Eigenschappen van een abstracte markt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BB850C7-B4DD-4166-B590-25A932BC0A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tabLst>
                <a:tab pos="2955925" algn="l"/>
              </a:tabLst>
            </a:pPr>
            <a:r>
              <a:rPr lang="nl-NL" b="1" dirty="0"/>
              <a:t>Aantal aanbieders:</a:t>
            </a:r>
            <a:r>
              <a:rPr lang="nl-NL" dirty="0"/>
              <a:t> aantal mensen dat op de markt goederen verkoopt.</a:t>
            </a:r>
            <a:endParaRPr lang="nl-NL" b="1" dirty="0"/>
          </a:p>
          <a:p>
            <a:pPr lvl="1">
              <a:tabLst>
                <a:tab pos="2955925" algn="l"/>
              </a:tabLst>
            </a:pPr>
            <a:r>
              <a:rPr lang="nl-NL" i="1" dirty="0"/>
              <a:t>Voorbeeld: monopolie heeft slechts één aanbieder</a:t>
            </a:r>
          </a:p>
          <a:p>
            <a:pPr marL="176212" indent="0">
              <a:buNone/>
              <a:tabLst>
                <a:tab pos="2955925" algn="l"/>
              </a:tabLst>
            </a:pPr>
            <a:endParaRPr lang="nl-NL" i="1" dirty="0"/>
          </a:p>
          <a:p>
            <a:pPr>
              <a:tabLst>
                <a:tab pos="3500438" algn="l"/>
              </a:tabLst>
            </a:pPr>
            <a:r>
              <a:rPr lang="nl-NL" b="1" dirty="0"/>
              <a:t>Productdifferentiatie:</a:t>
            </a:r>
            <a:r>
              <a:rPr lang="nl-NL" dirty="0"/>
              <a:t> zijn de producten op de markt gelijk aan elkaar of verschillend?</a:t>
            </a:r>
          </a:p>
        </p:txBody>
      </p:sp>
    </p:spTree>
    <p:extLst>
      <p:ext uri="{BB962C8B-B14F-4D97-AF65-F5344CB8AC3E}">
        <p14:creationId xmlns:p14="http://schemas.microsoft.com/office/powerpoint/2010/main" val="109706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6C0AEDF5-EA7F-4FD4-A012-247525695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4700" y="1"/>
            <a:ext cx="8248136" cy="1403998"/>
          </a:xfrm>
        </p:spPr>
        <p:txBody>
          <a:bodyPr/>
          <a:lstStyle/>
          <a:p>
            <a:r>
              <a:rPr lang="nl-NL" dirty="0"/>
              <a:t>Eigenschappen van een abstracte markt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BB850C7-B4DD-4166-B590-25A932BC0A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tabLst>
                <a:tab pos="2955925" algn="l"/>
              </a:tabLst>
            </a:pPr>
            <a:r>
              <a:rPr lang="nl-NL" b="1" dirty="0"/>
              <a:t>Aantal aanbieders</a:t>
            </a:r>
          </a:p>
          <a:p>
            <a:pPr lvl="1">
              <a:tabLst>
                <a:tab pos="2955925" algn="l"/>
              </a:tabLst>
            </a:pPr>
            <a:r>
              <a:rPr lang="nl-NL" dirty="0"/>
              <a:t>Veel</a:t>
            </a:r>
          </a:p>
          <a:p>
            <a:pPr lvl="1">
              <a:tabLst>
                <a:tab pos="2955925" algn="l"/>
              </a:tabLst>
            </a:pPr>
            <a:r>
              <a:rPr lang="nl-NL" dirty="0"/>
              <a:t>Weinig</a:t>
            </a:r>
          </a:p>
          <a:p>
            <a:pPr lvl="1">
              <a:tabLst>
                <a:tab pos="2955925" algn="l"/>
              </a:tabLst>
            </a:pPr>
            <a:r>
              <a:rPr lang="nl-NL" dirty="0"/>
              <a:t>Eén</a:t>
            </a:r>
          </a:p>
          <a:p>
            <a:pPr lvl="1">
              <a:tabLst>
                <a:tab pos="2955925" algn="l"/>
              </a:tabLst>
            </a:pPr>
            <a:endParaRPr lang="nl-NL" dirty="0"/>
          </a:p>
          <a:p>
            <a:pPr>
              <a:tabLst>
                <a:tab pos="3500438" algn="l"/>
              </a:tabLst>
            </a:pPr>
            <a:r>
              <a:rPr lang="nl-NL" b="1" dirty="0"/>
              <a:t>Productdifferentiatie</a:t>
            </a:r>
          </a:p>
          <a:p>
            <a:pPr lvl="1">
              <a:tabLst>
                <a:tab pos="3500438" algn="l"/>
              </a:tabLst>
            </a:pPr>
            <a:r>
              <a:rPr lang="nl-NL" dirty="0"/>
              <a:t>Homogeen</a:t>
            </a:r>
          </a:p>
          <a:p>
            <a:pPr lvl="1">
              <a:tabLst>
                <a:tab pos="3500438" algn="l"/>
              </a:tabLst>
            </a:pPr>
            <a:r>
              <a:rPr lang="nl-NL" dirty="0"/>
              <a:t>Heterogeen</a:t>
            </a:r>
          </a:p>
        </p:txBody>
      </p:sp>
    </p:spTree>
    <p:extLst>
      <p:ext uri="{BB962C8B-B14F-4D97-AF65-F5344CB8AC3E}">
        <p14:creationId xmlns:p14="http://schemas.microsoft.com/office/powerpoint/2010/main" val="52453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7CB976-0CF9-4C52-85FA-4442A37B6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Marktvormen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C5FBC06-ED87-408D-B5D2-B1E7CBC907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Volkomen concurrentie</a:t>
            </a:r>
          </a:p>
          <a:p>
            <a:r>
              <a:rPr lang="nl-NL" dirty="0"/>
              <a:t>Monopolistische concurrentie</a:t>
            </a:r>
          </a:p>
          <a:p>
            <a:r>
              <a:rPr lang="nl-NL" dirty="0"/>
              <a:t>Homogene oligopolie</a:t>
            </a:r>
          </a:p>
          <a:p>
            <a:r>
              <a:rPr lang="nl-NL" dirty="0"/>
              <a:t>Heterogene oligopolie</a:t>
            </a:r>
          </a:p>
          <a:p>
            <a:r>
              <a:rPr lang="nl-NL" dirty="0"/>
              <a:t>Monopolie</a:t>
            </a:r>
          </a:p>
        </p:txBody>
      </p:sp>
    </p:spTree>
    <p:extLst>
      <p:ext uri="{BB962C8B-B14F-4D97-AF65-F5344CB8AC3E}">
        <p14:creationId xmlns:p14="http://schemas.microsoft.com/office/powerpoint/2010/main" val="96535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C37B10-CA2B-4C64-821F-C704A23C3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Tabel</a:t>
            </a:r>
          </a:p>
        </p:txBody>
      </p:sp>
      <p:graphicFrame>
        <p:nvGraphicFramePr>
          <p:cNvPr id="6" name="Tabel 6">
            <a:extLst>
              <a:ext uri="{FF2B5EF4-FFF2-40B4-BE49-F238E27FC236}">
                <a16:creationId xmlns:a16="http://schemas.microsoft.com/office/drawing/2014/main" id="{871694C2-D4C8-4D8B-9D3F-F8683DBCE1D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514698" y="1609725"/>
          <a:ext cx="8100000" cy="175260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160000">
                  <a:extLst>
                    <a:ext uri="{9D8B030D-6E8A-4147-A177-3AD203B41FA5}">
                      <a16:colId xmlns:a16="http://schemas.microsoft.com/office/drawing/2014/main" val="2184191180"/>
                    </a:ext>
                  </a:extLst>
                </a:gridCol>
                <a:gridCol w="2970000">
                  <a:extLst>
                    <a:ext uri="{9D8B030D-6E8A-4147-A177-3AD203B41FA5}">
                      <a16:colId xmlns:a16="http://schemas.microsoft.com/office/drawing/2014/main" val="2515045011"/>
                    </a:ext>
                  </a:extLst>
                </a:gridCol>
                <a:gridCol w="2970000">
                  <a:extLst>
                    <a:ext uri="{9D8B030D-6E8A-4147-A177-3AD203B41FA5}">
                      <a16:colId xmlns:a16="http://schemas.microsoft.com/office/drawing/2014/main" val="297532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Aantal aanbieders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Homogeen product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Heterogeen product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1685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Veel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Volkomen concurrentie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Monopolistische concurrentie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40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Weinig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Homogene oligopolie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Heterogene oligopolie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0537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Eén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Monopolie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46099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986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687658-1CE4-42F2-97CD-1856698A8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Zelfstandig 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2DBA2CC-890A-4AA9-869F-A443862BA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/>
              <a:t>Basisgroep:</a:t>
            </a:r>
            <a:r>
              <a:rPr lang="nl-NL" dirty="0"/>
              <a:t> maken basisopgaven uit het boekje.</a:t>
            </a:r>
          </a:p>
          <a:p>
            <a:pPr marL="176212" indent="0">
              <a:buNone/>
            </a:pPr>
            <a:endParaRPr lang="nl-NL" b="1" dirty="0"/>
          </a:p>
          <a:p>
            <a:r>
              <a:rPr lang="nl-NL" dirty="0"/>
              <a:t>Volg de volgende stappen:</a:t>
            </a:r>
            <a:endParaRPr lang="nl-NL" b="1" dirty="0"/>
          </a:p>
          <a:p>
            <a:pPr marL="803275" indent="-268288">
              <a:buFont typeface="+mj-lt"/>
              <a:buAutoNum type="arabicPeriod"/>
            </a:pPr>
            <a:r>
              <a:rPr lang="nl-NL" dirty="0"/>
              <a:t>Bekijk de informatiepagina</a:t>
            </a:r>
          </a:p>
          <a:p>
            <a:pPr marL="803275" indent="-268288">
              <a:buFont typeface="+mj-lt"/>
              <a:buAutoNum type="arabicPeriod"/>
            </a:pPr>
            <a:r>
              <a:rPr lang="nl-NL" dirty="0"/>
              <a:t>Beantwoord de vragen</a:t>
            </a:r>
          </a:p>
          <a:p>
            <a:pPr marL="803275" indent="-268288">
              <a:buFont typeface="+mj-lt"/>
              <a:buAutoNum type="arabicPeriod"/>
            </a:pPr>
            <a:r>
              <a:rPr lang="nl-NL" dirty="0"/>
              <a:t>Zet een kruisje bij de moeilijke vragen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4A4F562A-D685-4FCE-9F1C-0F196115C57F}"/>
              </a:ext>
            </a:extLst>
          </p:cNvPr>
          <p:cNvSpPr/>
          <p:nvPr/>
        </p:nvSpPr>
        <p:spPr>
          <a:xfrm>
            <a:off x="1514700" y="5477167"/>
            <a:ext cx="8100000" cy="796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chemeClr val="lt1"/>
              </a:buClr>
              <a:buSzPts val="2000"/>
            </a:pPr>
            <a:r>
              <a:rPr lang="nl-NL" sz="2000" b="1" dirty="0">
                <a:solidFill>
                  <a:schemeClr val="tx1"/>
                </a:solidFill>
                <a:latin typeface="+mn-lt"/>
              </a:rPr>
              <a:t>Heb je een vraag? </a:t>
            </a:r>
            <a:r>
              <a:rPr lang="nl-NL" sz="2000" dirty="0">
                <a:solidFill>
                  <a:schemeClr val="tx1"/>
                </a:solidFill>
                <a:latin typeface="+mn-lt"/>
              </a:rPr>
              <a:t>Vraag je buurman. Nog niet? Steek je vinger op!</a:t>
            </a:r>
          </a:p>
          <a:p>
            <a:pPr>
              <a:lnSpc>
                <a:spcPct val="120000"/>
              </a:lnSpc>
              <a:buClr>
                <a:schemeClr val="lt1"/>
              </a:buClr>
              <a:buSzPts val="2000"/>
            </a:pPr>
            <a:r>
              <a:rPr lang="nl-NL" sz="2000" b="1" dirty="0">
                <a:solidFill>
                  <a:schemeClr val="tx1"/>
                </a:solidFill>
                <a:latin typeface="+mn-lt"/>
              </a:rPr>
              <a:t>Klaar?</a:t>
            </a:r>
            <a:r>
              <a:rPr lang="nl-NL" sz="2000" dirty="0">
                <a:solidFill>
                  <a:schemeClr val="tx1"/>
                </a:solidFill>
                <a:latin typeface="+mn-lt"/>
              </a:rPr>
              <a:t> Maak alvast een goede samenvatting.</a:t>
            </a:r>
          </a:p>
        </p:txBody>
      </p:sp>
    </p:spTree>
    <p:extLst>
      <p:ext uri="{BB962C8B-B14F-4D97-AF65-F5344CB8AC3E}">
        <p14:creationId xmlns:p14="http://schemas.microsoft.com/office/powerpoint/2010/main" val="97529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BC961DC-E9C6-43D9-BCE4-A99BCD82AB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4800" dirty="0"/>
              <a:t>Vragen hulpgroep</a:t>
            </a:r>
          </a:p>
        </p:txBody>
      </p:sp>
    </p:spTree>
    <p:extLst>
      <p:ext uri="{BB962C8B-B14F-4D97-AF65-F5344CB8AC3E}">
        <p14:creationId xmlns:p14="http://schemas.microsoft.com/office/powerpoint/2010/main" val="327099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Standaard">
  <a:themeElements>
    <a:clrScheme name="ECO presentatie">
      <a:dk1>
        <a:srgbClr val="FFFFFF"/>
      </a:dk1>
      <a:lt1>
        <a:srgbClr val="323232"/>
      </a:lt1>
      <a:dk2>
        <a:srgbClr val="96BA81"/>
      </a:dk2>
      <a:lt2>
        <a:srgbClr val="E7E6E6"/>
      </a:lt2>
      <a:accent1>
        <a:srgbClr val="96BA81"/>
      </a:accent1>
      <a:accent2>
        <a:srgbClr val="64C864"/>
      </a:accent2>
      <a:accent3>
        <a:srgbClr val="6464C8"/>
      </a:accent3>
      <a:accent4>
        <a:srgbClr val="C8C864"/>
      </a:accent4>
      <a:accent5>
        <a:srgbClr val="64C8C8"/>
      </a:accent5>
      <a:accent6>
        <a:srgbClr val="232323"/>
      </a:accent6>
      <a:hlink>
        <a:srgbClr val="0563C1"/>
      </a:hlink>
      <a:folHlink>
        <a:srgbClr val="954F72"/>
      </a:folHlink>
    </a:clrScheme>
    <a:fontScheme name="Segoe UI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" id="{365366A2-4DF0-4595-A48C-0EE8E9F19A99}" vid="{E79807C0-1B4B-4B2D-B908-2B90B887B98B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</TotalTime>
  <Words>366</Words>
  <Application>Microsoft Office PowerPoint</Application>
  <PresentationFormat>Breedbeeld</PresentationFormat>
  <Paragraphs>77</Paragraphs>
  <Slides>12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8" baseType="lpstr">
      <vt:lpstr>Gill Sans</vt:lpstr>
      <vt:lpstr>Wingdings</vt:lpstr>
      <vt:lpstr>Arial</vt:lpstr>
      <vt:lpstr>Segoe UI</vt:lpstr>
      <vt:lpstr>Calibri</vt:lpstr>
      <vt:lpstr>1_Standaard</vt:lpstr>
      <vt:lpstr>Lessenserie markten</vt:lpstr>
      <vt:lpstr>LESDOELEn</vt:lpstr>
      <vt:lpstr>Zelfstandig werken</vt:lpstr>
      <vt:lpstr>Eigenschappen van een abstracte markt</vt:lpstr>
      <vt:lpstr>Eigenschappen van een abstracte markt</vt:lpstr>
      <vt:lpstr>Marktvormen</vt:lpstr>
      <vt:lpstr>Tabel</vt:lpstr>
      <vt:lpstr>Zelfstandig werken</vt:lpstr>
      <vt:lpstr>PowerPoint-presentatie</vt:lpstr>
      <vt:lpstr>PowerPoint-presentatie</vt:lpstr>
      <vt:lpstr>Huiswerk</vt:lpstr>
      <vt:lpstr>LESDOELEn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ECON403 – MODULE HEDEN, VERLEDEN EN TOEKOMST</dc:title>
  <dc:creator>John Hendriks</dc:creator>
  <cp:lastModifiedBy>John Hendriks</cp:lastModifiedBy>
  <cp:revision>40</cp:revision>
  <dcterms:created xsi:type="dcterms:W3CDTF">2018-10-20T13:13:21Z</dcterms:created>
  <dcterms:modified xsi:type="dcterms:W3CDTF">2020-05-06T09:00:51Z</dcterms:modified>
</cp:coreProperties>
</file>