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8" r:id="rId3"/>
    <p:sldId id="365" r:id="rId4"/>
    <p:sldId id="357" r:id="rId5"/>
    <p:sldId id="354" r:id="rId6"/>
    <p:sldId id="355" r:id="rId7"/>
    <p:sldId id="356" r:id="rId8"/>
    <p:sldId id="358" r:id="rId9"/>
    <p:sldId id="366" r:id="rId10"/>
    <p:sldId id="367" r:id="rId11"/>
    <p:sldId id="368" r:id="rId12"/>
    <p:sldId id="369" r:id="rId13"/>
    <p:sldId id="3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efa06030e83327e/Almere%20College/ECON402%20-%20Vraag%20en%20aanbod/GRAFIEKEN%20Hoofdstuk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efa06030e83327e/Almere%20College/ECON402%20-%20Vraag%20en%20aanbod/GRAFIEKEN%20Hoofdstuk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efa06030e83327e/Almere%20College/ECON402%20-%20Vraag%20en%20aanbod/GRAFIEKEN%20Hoofdstuk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'[GRAFIEKEN Hoofdstuk 1.xlsx]Marktevenwicht'!$B$1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'[GRAFIEKEN Hoofdstuk 1.xlsx]Marktevenwicht'!$A$2:$A$12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'[GRAFIEKEN Hoofdstuk 1.xlsx]Marktevenwicht'!$B$2:$B$12</c:f>
              <c:numCache>
                <c:formatCode>General</c:formatCode>
                <c:ptCount val="11"/>
                <c:pt idx="0" formatCode="&quot;€&quot;\ #,##0">
                  <c:v>50</c:v>
                </c:pt>
                <c:pt idx="10" formatCode="&quot;€&quot;\ #,##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E-4674-ADB6-01C12C01DC99}"/>
            </c:ext>
          </c:extLst>
        </c:ser>
        <c:ser>
          <c:idx val="1"/>
          <c:order val="1"/>
          <c:tx>
            <c:strRef>
              <c:f>'[GRAFIEKEN Hoofdstuk 1.xlsx]Marktevenwicht'!$C$1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FE-4674-ADB6-01C12C01DC99}"/>
              </c:ext>
            </c:extLst>
          </c:dPt>
          <c:cat>
            <c:numRef>
              <c:f>'[GRAFIEKEN Hoofdstuk 1.xlsx]Marktevenwicht'!$A$2:$A$12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'[GRAFIEKEN Hoofdstuk 1.xlsx]Marktevenwicht'!$C$2:$C$12</c:f>
              <c:numCache>
                <c:formatCode>General</c:formatCode>
                <c:ptCount val="11"/>
                <c:pt idx="0" formatCode="&quot;€&quot;\ #,##0">
                  <c:v>5</c:v>
                </c:pt>
                <c:pt idx="10" formatCode="&quot;€&quot;\ #,##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FE-4674-ADB6-01C12C01D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'[GRAFIEKEN Hoofdstuk 1.xlsx]Marktevenwicht'!$B$1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'[GRAFIEKEN Hoofdstuk 1.xlsx]Marktevenwicht'!$A$2:$A$12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'[GRAFIEKEN Hoofdstuk 1.xlsx]Marktevenwicht'!$B$2:$B$12</c:f>
              <c:numCache>
                <c:formatCode>General</c:formatCode>
                <c:ptCount val="11"/>
                <c:pt idx="0" formatCode="&quot;€&quot;\ #,##0">
                  <c:v>50</c:v>
                </c:pt>
                <c:pt idx="10" formatCode="&quot;€&quot;\ #,##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E-4674-ADB6-01C12C01DC99}"/>
            </c:ext>
          </c:extLst>
        </c:ser>
        <c:ser>
          <c:idx val="1"/>
          <c:order val="1"/>
          <c:tx>
            <c:strRef>
              <c:f>'[GRAFIEKEN Hoofdstuk 1.xlsx]Marktevenwicht'!$C$1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FE-4674-ADB6-01C12C01DC99}"/>
              </c:ext>
            </c:extLst>
          </c:dPt>
          <c:cat>
            <c:numRef>
              <c:f>'[GRAFIEKEN Hoofdstuk 1.xlsx]Marktevenwicht'!$A$2:$A$12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'[GRAFIEKEN Hoofdstuk 1.xlsx]Marktevenwicht'!$C$2:$C$12</c:f>
              <c:numCache>
                <c:formatCode>General</c:formatCode>
                <c:ptCount val="11"/>
                <c:pt idx="0" formatCode="&quot;€&quot;\ #,##0">
                  <c:v>5</c:v>
                </c:pt>
                <c:pt idx="10" formatCode="&quot;€&quot;\ #,##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FE-4674-ADB6-01C12C01D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'[GRAFIEKEN Hoofdstuk 1.xlsx]Marktevenwicht'!$B$1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'[GRAFIEKEN Hoofdstuk 1.xlsx]Marktevenwicht'!$A$2:$A$12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'[GRAFIEKEN Hoofdstuk 1.xlsx]Marktevenwicht'!$B$2:$B$12</c:f>
              <c:numCache>
                <c:formatCode>General</c:formatCode>
                <c:ptCount val="11"/>
                <c:pt idx="0" formatCode="&quot;€&quot;\ #,##0">
                  <c:v>50</c:v>
                </c:pt>
                <c:pt idx="10" formatCode="&quot;€&quot;\ #,##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E-4674-ADB6-01C12C01DC99}"/>
            </c:ext>
          </c:extLst>
        </c:ser>
        <c:ser>
          <c:idx val="1"/>
          <c:order val="1"/>
          <c:tx>
            <c:strRef>
              <c:f>'[GRAFIEKEN Hoofdstuk 1.xlsx]Marktevenwicht'!$C$1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FE-4674-ADB6-01C12C01DC99}"/>
              </c:ext>
            </c:extLst>
          </c:dPt>
          <c:cat>
            <c:numRef>
              <c:f>'[GRAFIEKEN Hoofdstuk 1.xlsx]Marktevenwicht'!$A$2:$A$12</c:f>
              <c:numCache>
                <c:formatCode>#,##0</c:formatCode>
                <c:ptCount val="1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</c:numCache>
            </c:numRef>
          </c:cat>
          <c:val>
            <c:numRef>
              <c:f>'[GRAFIEKEN Hoofdstuk 1.xlsx]Marktevenwicht'!$C$2:$C$12</c:f>
              <c:numCache>
                <c:formatCode>General</c:formatCode>
                <c:ptCount val="11"/>
                <c:pt idx="0" formatCode="&quot;€&quot;\ #,##0">
                  <c:v>5</c:v>
                </c:pt>
                <c:pt idx="10" formatCode="&quot;€&quot;\ #,##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FE-4674-ADB6-01C12C01D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2244096"/>
        <c:axId val="1789477408"/>
      </c:lineChart>
      <c:catAx>
        <c:axId val="197224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9477408"/>
        <c:crosses val="autoZero"/>
        <c:auto val="1"/>
        <c:lblAlgn val="ctr"/>
        <c:lblOffset val="100"/>
        <c:noMultiLvlLbl val="0"/>
      </c:catAx>
      <c:valAx>
        <c:axId val="17894774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10000"/>
                  <a:alpha val="10000"/>
                </a:schemeClr>
              </a:solidFill>
              <a:round/>
            </a:ln>
            <a:effectLst/>
          </c:spPr>
        </c:minorGridlines>
        <c:numFmt formatCode="&quot;€&quot;\ #,##0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5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7224409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+mn-lt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32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Marktevenwicht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 err="1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 het ontstaan van een marktevenwicht </a:t>
            </a:r>
            <a:r>
              <a:rPr lang="nl-NL" i="1" dirty="0"/>
              <a:t>uitleggen.</a:t>
            </a:r>
            <a:endParaRPr lang="nl-NL"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i="1" dirty="0"/>
              <a:t>… </a:t>
            </a:r>
            <a:r>
              <a:rPr lang="nl-NL" dirty="0"/>
              <a:t>de symbolen p*, q*, Q* in grafieken en tabellen </a:t>
            </a:r>
            <a:r>
              <a:rPr lang="nl-NL" i="1" dirty="0"/>
              <a:t>gebruiken.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i="1" dirty="0"/>
              <a:t>…</a:t>
            </a:r>
            <a:r>
              <a:rPr lang="nl-NL" dirty="0"/>
              <a:t> het stappenplan voor het vinden van de opbrengst, kosten en winst met een prijs en kostenfunctie </a:t>
            </a:r>
            <a:r>
              <a:rPr lang="nl-NL" i="1" dirty="0"/>
              <a:t>uitvoeren.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4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 err="1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 het ontstaan van een marktevenwicht </a:t>
            </a:r>
            <a:r>
              <a:rPr lang="nl-NL" i="1" dirty="0"/>
              <a:t>uitleggen.</a:t>
            </a:r>
            <a:endParaRPr lang="nl-NL"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i="1" dirty="0"/>
              <a:t>… </a:t>
            </a:r>
            <a:r>
              <a:rPr lang="nl-NL" dirty="0"/>
              <a:t>de symbolen p*, q*, Q* in grafieken en tabellen </a:t>
            </a:r>
            <a:r>
              <a:rPr lang="nl-NL" i="1" dirty="0"/>
              <a:t>gebruiken.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i="1" dirty="0"/>
              <a:t>…</a:t>
            </a:r>
            <a:r>
              <a:rPr lang="nl-NL" dirty="0"/>
              <a:t> het stappenplan voor het vinden van de opbrengst, kosten en winst met een prijs en kostenfunctie </a:t>
            </a:r>
            <a:r>
              <a:rPr lang="nl-NL" i="1" dirty="0"/>
              <a:t>uitvoeren.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CAA259-F66D-476C-A007-0388924A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Hoe ontstaat een marktevenwicht?</a:t>
            </a:r>
          </a:p>
        </p:txBody>
      </p:sp>
    </p:spTree>
    <p:extLst>
      <p:ext uri="{BB962C8B-B14F-4D97-AF65-F5344CB8AC3E}">
        <p14:creationId xmlns:p14="http://schemas.microsoft.com/office/powerpoint/2010/main" val="19579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37A94-59BA-48FD-ADD9-630D3C17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AanbodOverschot</a:t>
            </a:r>
            <a:endParaRPr lang="nl-NL" dirty="0"/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42711A42-FFB6-4096-9CD9-18EB927FC54A}"/>
              </a:ext>
            </a:extLst>
          </p:cNvPr>
          <p:cNvGraphicFramePr>
            <a:graphicFrameLocks/>
          </p:cNvGraphicFramePr>
          <p:nvPr/>
        </p:nvGraphicFramePr>
        <p:xfrm>
          <a:off x="1514700" y="1602000"/>
          <a:ext cx="810000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502D0E-B85E-47D3-BBDA-EF9344724CBE}"/>
              </a:ext>
            </a:extLst>
          </p:cNvPr>
          <p:cNvCxnSpPr/>
          <p:nvPr/>
        </p:nvCxnSpPr>
        <p:spPr>
          <a:xfrm flipH="1">
            <a:off x="2243197" y="3056572"/>
            <a:ext cx="5203596" cy="0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al 14">
            <a:extLst>
              <a:ext uri="{FF2B5EF4-FFF2-40B4-BE49-F238E27FC236}">
                <a16:creationId xmlns:a16="http://schemas.microsoft.com/office/drawing/2014/main" id="{E795A93D-EC08-4458-9C80-961856D936BC}"/>
              </a:ext>
            </a:extLst>
          </p:cNvPr>
          <p:cNvSpPr/>
          <p:nvPr/>
        </p:nvSpPr>
        <p:spPr>
          <a:xfrm>
            <a:off x="4184356" y="2877460"/>
            <a:ext cx="360000" cy="360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AE3F06E1-B091-480E-BB15-6679795B88DB}"/>
              </a:ext>
            </a:extLst>
          </p:cNvPr>
          <p:cNvSpPr/>
          <p:nvPr/>
        </p:nvSpPr>
        <p:spPr>
          <a:xfrm>
            <a:off x="7322210" y="2868229"/>
            <a:ext cx="360000" cy="360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3B009C4-6EF4-4621-8687-97BA824E04AA}"/>
              </a:ext>
            </a:extLst>
          </p:cNvPr>
          <p:cNvCxnSpPr>
            <a:cxnSpLocks/>
          </p:cNvCxnSpPr>
          <p:nvPr/>
        </p:nvCxnSpPr>
        <p:spPr>
          <a:xfrm>
            <a:off x="4355121" y="3056572"/>
            <a:ext cx="1" cy="2873173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72F97141-27A1-4DAB-9841-23FE3820DA45}"/>
              </a:ext>
            </a:extLst>
          </p:cNvPr>
          <p:cNvCxnSpPr>
            <a:cxnSpLocks/>
          </p:cNvCxnSpPr>
          <p:nvPr/>
        </p:nvCxnSpPr>
        <p:spPr>
          <a:xfrm>
            <a:off x="7511449" y="3056383"/>
            <a:ext cx="0" cy="2873362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2AC512E9-D100-4C99-B34E-5EC69EFCE4B3}"/>
              </a:ext>
            </a:extLst>
          </p:cNvPr>
          <p:cNvSpPr txBox="1"/>
          <p:nvPr/>
        </p:nvSpPr>
        <p:spPr>
          <a:xfrm>
            <a:off x="4364356" y="3922223"/>
            <a:ext cx="134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 = 3.000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BE3F541-5B0B-40D6-9D37-3E21EDA0D847}"/>
              </a:ext>
            </a:extLst>
          </p:cNvPr>
          <p:cNvSpPr txBox="1"/>
          <p:nvPr/>
        </p:nvSpPr>
        <p:spPr>
          <a:xfrm>
            <a:off x="6167323" y="3922222"/>
            <a:ext cx="134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3"/>
                </a:solidFill>
                <a:latin typeface="+mn-lt"/>
              </a:rPr>
              <a:t>Q = 7.500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CC943C5-3B0E-4CBA-B5B4-D8549FAA249A}"/>
              </a:ext>
            </a:extLst>
          </p:cNvPr>
          <p:cNvSpPr txBox="1"/>
          <p:nvPr/>
        </p:nvSpPr>
        <p:spPr>
          <a:xfrm>
            <a:off x="286305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00200DA-3B66-4436-BC59-C91426F1AF8F}"/>
              </a:ext>
            </a:extLst>
          </p:cNvPr>
          <p:cNvSpPr txBox="1"/>
          <p:nvPr/>
        </p:nvSpPr>
        <p:spPr>
          <a:xfrm>
            <a:off x="754173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</a:t>
            </a:r>
            <a:endParaRPr lang="nl-NL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6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37A94-59BA-48FD-ADD9-630D3C17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VraagOverschot</a:t>
            </a:r>
            <a:endParaRPr lang="nl-NL" dirty="0"/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42711A42-FFB6-4096-9CD9-18EB927FC54A}"/>
              </a:ext>
            </a:extLst>
          </p:cNvPr>
          <p:cNvGraphicFramePr>
            <a:graphicFrameLocks/>
          </p:cNvGraphicFramePr>
          <p:nvPr/>
        </p:nvGraphicFramePr>
        <p:xfrm>
          <a:off x="1514700" y="1602000"/>
          <a:ext cx="810000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502D0E-B85E-47D3-BBDA-EF9344724CBE}"/>
              </a:ext>
            </a:extLst>
          </p:cNvPr>
          <p:cNvCxnSpPr>
            <a:cxnSpLocks/>
          </p:cNvCxnSpPr>
          <p:nvPr/>
        </p:nvCxnSpPr>
        <p:spPr>
          <a:xfrm flipH="1">
            <a:off x="2224726" y="4284913"/>
            <a:ext cx="4244757" cy="0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al 14">
            <a:extLst>
              <a:ext uri="{FF2B5EF4-FFF2-40B4-BE49-F238E27FC236}">
                <a16:creationId xmlns:a16="http://schemas.microsoft.com/office/drawing/2014/main" id="{E795A93D-EC08-4458-9C80-961856D936BC}"/>
              </a:ext>
            </a:extLst>
          </p:cNvPr>
          <p:cNvSpPr/>
          <p:nvPr/>
        </p:nvSpPr>
        <p:spPr>
          <a:xfrm>
            <a:off x="4718988" y="4104913"/>
            <a:ext cx="360000" cy="360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AE3F06E1-B091-480E-BB15-6679795B88DB}"/>
              </a:ext>
            </a:extLst>
          </p:cNvPr>
          <p:cNvSpPr/>
          <p:nvPr/>
        </p:nvSpPr>
        <p:spPr>
          <a:xfrm>
            <a:off x="6284879" y="4104913"/>
            <a:ext cx="360000" cy="360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3B009C4-6EF4-4621-8687-97BA824E04AA}"/>
              </a:ext>
            </a:extLst>
          </p:cNvPr>
          <p:cNvCxnSpPr>
            <a:cxnSpLocks/>
          </p:cNvCxnSpPr>
          <p:nvPr/>
        </p:nvCxnSpPr>
        <p:spPr>
          <a:xfrm flipH="1">
            <a:off x="4894384" y="4275676"/>
            <a:ext cx="1" cy="1644833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72F97141-27A1-4DAB-9841-23FE3820DA45}"/>
              </a:ext>
            </a:extLst>
          </p:cNvPr>
          <p:cNvCxnSpPr>
            <a:cxnSpLocks/>
          </p:cNvCxnSpPr>
          <p:nvPr/>
        </p:nvCxnSpPr>
        <p:spPr>
          <a:xfrm>
            <a:off x="6455644" y="4294151"/>
            <a:ext cx="13839" cy="1626358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03C13BC7-2ADA-4292-ADF6-D985F09FF656}"/>
              </a:ext>
            </a:extLst>
          </p:cNvPr>
          <p:cNvSpPr txBox="1"/>
          <p:nvPr/>
        </p:nvSpPr>
        <p:spPr>
          <a:xfrm>
            <a:off x="4908224" y="5164481"/>
            <a:ext cx="134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 = 3.750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F94CB57-E4E3-42B7-9179-83143526B7F6}"/>
              </a:ext>
            </a:extLst>
          </p:cNvPr>
          <p:cNvSpPr txBox="1"/>
          <p:nvPr/>
        </p:nvSpPr>
        <p:spPr>
          <a:xfrm>
            <a:off x="6469483" y="5163512"/>
            <a:ext cx="134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 = 6.000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A4603C5-3547-43D3-973D-542EA727E63D}"/>
              </a:ext>
            </a:extLst>
          </p:cNvPr>
          <p:cNvSpPr txBox="1"/>
          <p:nvPr/>
        </p:nvSpPr>
        <p:spPr>
          <a:xfrm>
            <a:off x="286305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EAC9751-2CFD-4C92-913F-A083F8F8CE7A}"/>
              </a:ext>
            </a:extLst>
          </p:cNvPr>
          <p:cNvSpPr txBox="1"/>
          <p:nvPr/>
        </p:nvSpPr>
        <p:spPr>
          <a:xfrm>
            <a:off x="754173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</a:t>
            </a:r>
            <a:endParaRPr lang="nl-NL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2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37A94-59BA-48FD-ADD9-630D3C17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Evenwicht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42711A42-FFB6-4096-9CD9-18EB927FC54A}"/>
              </a:ext>
            </a:extLst>
          </p:cNvPr>
          <p:cNvGraphicFramePr>
            <a:graphicFrameLocks/>
          </p:cNvGraphicFramePr>
          <p:nvPr/>
        </p:nvGraphicFramePr>
        <p:xfrm>
          <a:off x="1514700" y="1602000"/>
          <a:ext cx="8100000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502D0E-B85E-47D3-BBDA-EF9344724CBE}"/>
              </a:ext>
            </a:extLst>
          </p:cNvPr>
          <p:cNvCxnSpPr>
            <a:cxnSpLocks/>
          </p:cNvCxnSpPr>
          <p:nvPr/>
        </p:nvCxnSpPr>
        <p:spPr>
          <a:xfrm flipH="1">
            <a:off x="2224727" y="3878608"/>
            <a:ext cx="3478489" cy="0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3B009C4-6EF4-4621-8687-97BA824E04AA}"/>
              </a:ext>
            </a:extLst>
          </p:cNvPr>
          <p:cNvCxnSpPr>
            <a:cxnSpLocks/>
          </p:cNvCxnSpPr>
          <p:nvPr/>
        </p:nvCxnSpPr>
        <p:spPr>
          <a:xfrm>
            <a:off x="5755426" y="3878608"/>
            <a:ext cx="0" cy="2114931"/>
          </a:xfrm>
          <a:prstGeom prst="line">
            <a:avLst/>
          </a:prstGeom>
          <a:ln w="508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F17516A-D5D9-41EE-BCB8-A2B89AD10918}"/>
              </a:ext>
            </a:extLst>
          </p:cNvPr>
          <p:cNvSpPr txBox="1"/>
          <p:nvPr/>
        </p:nvSpPr>
        <p:spPr>
          <a:xfrm>
            <a:off x="5755426" y="5568666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Q* = 5.000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9D0B5DF-FCE4-4176-BE57-95F8B1F5BDBD}"/>
              </a:ext>
            </a:extLst>
          </p:cNvPr>
          <p:cNvSpPr txBox="1"/>
          <p:nvPr/>
        </p:nvSpPr>
        <p:spPr>
          <a:xfrm>
            <a:off x="2267146" y="3876541"/>
            <a:ext cx="169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/>
                </a:solidFill>
                <a:latin typeface="+mn-lt"/>
              </a:rPr>
              <a:t>p* = 25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A6C97FF-37F2-4E7B-8DA9-9BD1A319FAC3}"/>
              </a:ext>
            </a:extLst>
          </p:cNvPr>
          <p:cNvSpPr txBox="1"/>
          <p:nvPr/>
        </p:nvSpPr>
        <p:spPr>
          <a:xfrm>
            <a:off x="286305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endParaRPr lang="nl-N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B5562B5-AD29-4662-AB7B-6A480D6AC3F2}"/>
              </a:ext>
            </a:extLst>
          </p:cNvPr>
          <p:cNvSpPr txBox="1"/>
          <p:nvPr/>
        </p:nvSpPr>
        <p:spPr>
          <a:xfrm>
            <a:off x="7541730" y="1804287"/>
            <a:ext cx="13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</a:t>
            </a:r>
            <a:r>
              <a:rPr lang="nl-NL" sz="2400" b="1" baseline="-25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</a:t>
            </a:r>
            <a:endParaRPr lang="nl-NL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9F887-19DF-4B42-B44E-089635AA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symbolen &amp;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5C8748-0159-42DC-A748-981B3495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p*</a:t>
            </a:r>
            <a:r>
              <a:rPr lang="nl-NL" dirty="0"/>
              <a:t> = evenwichtsprijs</a:t>
            </a:r>
          </a:p>
          <a:p>
            <a:r>
              <a:rPr lang="nl-NL" b="1" dirty="0"/>
              <a:t>q*</a:t>
            </a:r>
            <a:r>
              <a:rPr lang="nl-NL" dirty="0"/>
              <a:t> = evenwichtshoeveelheid</a:t>
            </a:r>
          </a:p>
          <a:p>
            <a:r>
              <a:rPr lang="nl-NL" b="1" dirty="0"/>
              <a:t>Q* </a:t>
            </a:r>
            <a:r>
              <a:rPr lang="nl-NL" dirty="0"/>
              <a:t>= </a:t>
            </a:r>
            <a:r>
              <a:rPr lang="nl-NL" i="1" dirty="0"/>
              <a:t>collectieve</a:t>
            </a:r>
            <a:r>
              <a:rPr lang="nl-NL" dirty="0"/>
              <a:t> evenwichtshoeveelheid</a:t>
            </a:r>
            <a:endParaRPr lang="nl-NL" b="1" dirty="0"/>
          </a:p>
          <a:p>
            <a:endParaRPr lang="nl-NL" b="1" dirty="0"/>
          </a:p>
          <a:p>
            <a:r>
              <a:rPr lang="nl-NL" dirty="0"/>
              <a:t>Omzet = p × q</a:t>
            </a:r>
          </a:p>
          <a:p>
            <a:r>
              <a:rPr lang="nl-NL" dirty="0"/>
              <a:t>Kosten staan in een kostenfunctie.</a:t>
            </a:r>
          </a:p>
        </p:txBody>
      </p:sp>
    </p:spTree>
    <p:extLst>
      <p:ext uri="{BB962C8B-B14F-4D97-AF65-F5344CB8AC3E}">
        <p14:creationId xmlns:p14="http://schemas.microsoft.com/office/powerpoint/2010/main" val="42873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32E132"/>
      </a:accent1>
      <a:accent2>
        <a:srgbClr val="3232E1"/>
      </a:accent2>
      <a:accent3>
        <a:srgbClr val="E13232"/>
      </a:accent3>
      <a:accent4>
        <a:srgbClr val="E1E132"/>
      </a:accent4>
      <a:accent5>
        <a:srgbClr val="E132E1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362</Words>
  <Application>Microsoft Office PowerPoint</Application>
  <PresentationFormat>Breedbeeld</PresentationFormat>
  <Paragraphs>68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Wingdings</vt:lpstr>
      <vt:lpstr>Gill Sans</vt:lpstr>
      <vt:lpstr>Arial</vt:lpstr>
      <vt:lpstr>Segoe UI</vt:lpstr>
      <vt:lpstr>Calibri</vt:lpstr>
      <vt:lpstr>1_Standaard</vt:lpstr>
      <vt:lpstr>Lessenserie markten</vt:lpstr>
      <vt:lpstr>LESDOELEn</vt:lpstr>
      <vt:lpstr>Zelfstandig werken</vt:lpstr>
      <vt:lpstr>PowerPoint-presentatie</vt:lpstr>
      <vt:lpstr>AanbodOverschot</vt:lpstr>
      <vt:lpstr>VraagOverschot</vt:lpstr>
      <vt:lpstr>Evenwicht</vt:lpstr>
      <vt:lpstr>Belangrijke symbolen &amp; begrippen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41</cp:revision>
  <dcterms:created xsi:type="dcterms:W3CDTF">2018-10-20T13:13:21Z</dcterms:created>
  <dcterms:modified xsi:type="dcterms:W3CDTF">2020-05-06T08:58:11Z</dcterms:modified>
</cp:coreProperties>
</file>