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5"/>
  </p:notesMasterIdLst>
  <p:sldIdLst>
    <p:sldId id="256" r:id="rId2"/>
    <p:sldId id="258" r:id="rId3"/>
    <p:sldId id="365" r:id="rId4"/>
    <p:sldId id="275" r:id="rId5"/>
    <p:sldId id="276" r:id="rId6"/>
    <p:sldId id="277" r:id="rId7"/>
    <p:sldId id="279" r:id="rId8"/>
    <p:sldId id="280" r:id="rId9"/>
    <p:sldId id="366" r:id="rId10"/>
    <p:sldId id="367" r:id="rId11"/>
    <p:sldId id="368" r:id="rId12"/>
    <p:sldId id="369" r:id="rId13"/>
    <p:sldId id="37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50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8" roundtripDataSignature="AMtx7mhmCU8mqRssHzt4oLbR5Ff2yvIyl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Hendriks" initials="JH" lastIdx="1" clrIdx="0">
    <p:extLst>
      <p:ext uri="{19B8F6BF-5375-455C-9EA6-DF929625EA0E}">
        <p15:presenceInfo xmlns:p15="http://schemas.microsoft.com/office/powerpoint/2012/main" userId="3efa06030e83327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BA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" y="954"/>
      </p:cViewPr>
      <p:guideLst>
        <p:guide orient="horz" pos="2160"/>
        <p:guide pos="35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4970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derwer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828804"/>
            <a:ext cx="9000000" cy="1400175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000" b="1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3333754"/>
            <a:ext cx="90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659D448-3672-44C0-A7A3-66D6F3AF7B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14700" y="3490544"/>
            <a:ext cx="9000000" cy="16605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400" i="1"/>
            </a:lvl1pPr>
            <a:lvl5pPr marL="0" indent="0">
              <a:buNone/>
              <a:defRPr i="1"/>
            </a:lvl5pPr>
          </a:lstStyle>
          <a:p>
            <a:pPr lvl="0"/>
            <a:r>
              <a:rPr lang="nl-NL" dirty="0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1910633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700" y="1"/>
            <a:ext cx="8100000" cy="1403998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2800" b="0" cap="all" spc="150" baseline="0">
                <a:latin typeface="+mj-lt"/>
              </a:defRPr>
            </a:lvl1pPr>
          </a:lstStyle>
          <a:p>
            <a:r>
              <a:rPr lang="nl-NL" dirty="0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74700" y="1609725"/>
            <a:ext cx="8640000" cy="524827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536575" indent="-3603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"/>
              <a:tabLst>
                <a:tab pos="1077913" algn="l"/>
              </a:tabLst>
              <a:defRPr sz="20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Clr>
                <a:schemeClr val="bg2"/>
              </a:buClr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514700" y="1504950"/>
            <a:ext cx="8100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20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nderwerp + Aanteken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6000" y="1032164"/>
            <a:ext cx="10080000" cy="4075545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>
            <a:lvl1pPr marL="176212" indent="0" algn="ctr">
              <a:lnSpc>
                <a:spcPct val="125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1077913" algn="l"/>
              </a:tabLst>
              <a:defRPr sz="3200"/>
            </a:lvl1pPr>
            <a:lvl2pPr marL="809625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2pPr>
            <a:lvl3pPr marL="1073150" indent="-263525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tabLst/>
              <a:defRPr sz="1800"/>
            </a:lvl3pPr>
            <a:lvl4pPr marL="1344613" indent="-271463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4pPr>
            <a:lvl5pPr marL="1617663" indent="-273050">
              <a:lnSpc>
                <a:spcPct val="125000"/>
              </a:lnSpc>
              <a:spcBef>
                <a:spcPts val="0"/>
              </a:spcBef>
              <a:buFont typeface="Wingdings" panose="05000000000000000000" pitchFamily="2" charset="2"/>
              <a:buChar char=""/>
              <a:defRPr sz="1800"/>
            </a:lvl5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61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435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50C0E70-90E7-41A6-AA63-0FB4679ABE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96000" y="-351000"/>
            <a:ext cx="6700051" cy="7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061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Gill Sans"/>
              <a:buNone/>
            </a:pPr>
            <a:r>
              <a:rPr lang="nl-NL" sz="2400" dirty="0"/>
              <a:t>Lessenserie markten</a:t>
            </a:r>
            <a:endParaRPr dirty="0"/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45A145AA-0F76-4223-9C72-FA55998464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Markt en marktstructuur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hulpgroep</a:t>
            </a:r>
          </a:p>
        </p:txBody>
      </p:sp>
    </p:spTree>
    <p:extLst>
      <p:ext uri="{BB962C8B-B14F-4D97-AF65-F5344CB8AC3E}">
        <p14:creationId xmlns:p14="http://schemas.microsoft.com/office/powerpoint/2010/main" val="3270994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C961DC-E9C6-43D9-BCE4-A99BCD82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800" dirty="0"/>
              <a:t>Vragen plus- en basisgroep</a:t>
            </a:r>
          </a:p>
        </p:txBody>
      </p:sp>
    </p:spTree>
    <p:extLst>
      <p:ext uri="{BB962C8B-B14F-4D97-AF65-F5344CB8AC3E}">
        <p14:creationId xmlns:p14="http://schemas.microsoft.com/office/powerpoint/2010/main" val="403334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Huiswerk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Afmaken opgaven:</a:t>
            </a:r>
          </a:p>
          <a:p>
            <a:pPr lvl="1"/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pPr lvl="1"/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  <a:endParaRPr lang="nl-NL" b="1" dirty="0"/>
          </a:p>
          <a:p>
            <a:pPr lvl="1"/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218572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 err="1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verschillende eigenschappen van een markt </a:t>
            </a:r>
            <a:r>
              <a:rPr lang="nl-NL" i="1" dirty="0"/>
              <a:t>beschrijven</a:t>
            </a:r>
            <a:r>
              <a:rPr lang="nl-NL" dirty="0"/>
              <a:t>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het verschil tussen een </a:t>
            </a:r>
            <a:r>
              <a:rPr lang="nl-NL" i="1" dirty="0"/>
              <a:t>concrete</a:t>
            </a:r>
            <a:r>
              <a:rPr lang="nl-NL" dirty="0"/>
              <a:t> en </a:t>
            </a:r>
            <a:r>
              <a:rPr lang="nl-NL" i="1" dirty="0"/>
              <a:t>abstracte markt uitleggen.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i="1" dirty="0"/>
              <a:t>… </a:t>
            </a:r>
            <a:r>
              <a:rPr lang="nl-NL" dirty="0"/>
              <a:t>het verschil uitleggen tussen </a:t>
            </a:r>
            <a:r>
              <a:rPr lang="nl-NL" i="1" dirty="0"/>
              <a:t>homogene, heterogene</a:t>
            </a:r>
            <a:r>
              <a:rPr lang="nl-NL" dirty="0"/>
              <a:t> en </a:t>
            </a:r>
            <a:r>
              <a:rPr lang="nl-NL" i="1" dirty="0"/>
              <a:t>gedifferentieerde</a:t>
            </a:r>
            <a:r>
              <a:rPr lang="nl-NL" dirty="0"/>
              <a:t> </a:t>
            </a:r>
            <a:r>
              <a:rPr lang="nl-NL" i="1" dirty="0"/>
              <a:t>producten uitleggen.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561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nl-NL" dirty="0" err="1"/>
              <a:t>LESDOELEn</a:t>
            </a:r>
            <a:endParaRPr dirty="0"/>
          </a:p>
        </p:txBody>
      </p:sp>
      <p:sp>
        <p:nvSpPr>
          <p:cNvPr id="37" name="Google Shape;37;p3"/>
          <p:cNvSpPr txBox="1">
            <a:spLocks noGrp="1"/>
          </p:cNvSpPr>
          <p:nvPr>
            <p:ph idx="1"/>
          </p:nvPr>
        </p:nvSpPr>
        <p:spPr>
          <a:xfrm>
            <a:off x="1514698" y="1609725"/>
            <a:ext cx="8100001" cy="524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22313" lvl="0" indent="-722313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Aan het einde van de les kun je …</a:t>
            </a:r>
            <a:endParaRPr dirty="0"/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de verschillende eigenschappen van een markt </a:t>
            </a:r>
            <a:r>
              <a:rPr lang="nl-NL" i="1" dirty="0"/>
              <a:t>beschrijven</a:t>
            </a:r>
            <a:r>
              <a:rPr lang="nl-NL" dirty="0"/>
              <a:t>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dirty="0"/>
              <a:t>… het verschil tussen een </a:t>
            </a:r>
            <a:r>
              <a:rPr lang="nl-NL" i="1" dirty="0"/>
              <a:t>concrete</a:t>
            </a:r>
            <a:r>
              <a:rPr lang="nl-NL" dirty="0"/>
              <a:t> en </a:t>
            </a:r>
            <a:r>
              <a:rPr lang="nl-NL" i="1" dirty="0"/>
              <a:t>abstracte markt uitleggen.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nl-NL" i="1" dirty="0"/>
              <a:t>… </a:t>
            </a:r>
            <a:r>
              <a:rPr lang="nl-NL" dirty="0"/>
              <a:t>het verschil uitleggen tussen </a:t>
            </a:r>
            <a:r>
              <a:rPr lang="nl-NL" i="1" dirty="0"/>
              <a:t>homogene, heterogene</a:t>
            </a:r>
            <a:r>
              <a:rPr lang="nl-NL" dirty="0"/>
              <a:t> en </a:t>
            </a:r>
            <a:r>
              <a:rPr lang="nl-NL" i="1" dirty="0"/>
              <a:t>gedifferentieerde</a:t>
            </a:r>
            <a:r>
              <a:rPr lang="nl-NL" dirty="0"/>
              <a:t> </a:t>
            </a:r>
            <a:r>
              <a:rPr lang="nl-NL" i="1" dirty="0"/>
              <a:t>producten uitleggen.</a:t>
            </a:r>
          </a:p>
          <a:p>
            <a:pPr marL="722312" lvl="0" indent="-722312" algn="l" rtl="0">
              <a:lnSpc>
                <a:spcPct val="120000"/>
              </a:lnSpc>
              <a:spcAft>
                <a:spcPts val="0"/>
              </a:spcAft>
              <a:buClr>
                <a:schemeClr val="lt1"/>
              </a:buClr>
              <a:buSzPts val="2000"/>
              <a:buNone/>
            </a:pP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Plusgroep:</a:t>
            </a:r>
            <a:r>
              <a:rPr lang="nl-NL" dirty="0"/>
              <a:t> maken basisopgaven uit het boekje.</a:t>
            </a:r>
          </a:p>
          <a:p>
            <a:r>
              <a:rPr lang="nl-NL" b="1" dirty="0"/>
              <a:t>Hulpgroep: </a:t>
            </a:r>
            <a:r>
              <a:rPr lang="nl-NL" dirty="0"/>
              <a:t>maken herhaling uit het boekje.</a:t>
            </a:r>
          </a:p>
          <a:p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401978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C2FB15-7CC7-41C9-AF13-1C58CC1E8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Concrete of abstracte markt?</a:t>
            </a:r>
          </a:p>
        </p:txBody>
      </p:sp>
    </p:spTree>
    <p:extLst>
      <p:ext uri="{BB962C8B-B14F-4D97-AF65-F5344CB8AC3E}">
        <p14:creationId xmlns:p14="http://schemas.microsoft.com/office/powerpoint/2010/main" val="164978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0AEDF5-EA7F-4FD4-A012-247525695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Concrete en abstracte markt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B850C7-B4DD-4166-B590-25A932BC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2955925" algn="l"/>
              </a:tabLst>
            </a:pPr>
            <a:r>
              <a:rPr lang="nl-NL" b="1" dirty="0"/>
              <a:t>Concrete markt:</a:t>
            </a:r>
            <a:r>
              <a:rPr lang="nl-NL" dirty="0"/>
              <a:t> fysieke of digitale ontmoetingsplaats waar goederen worden verhandeld.</a:t>
            </a:r>
            <a:br>
              <a:rPr lang="nl-NL" dirty="0"/>
            </a:br>
            <a:r>
              <a:rPr lang="nl-NL" i="1" dirty="0"/>
              <a:t>Voorbeeld: weekendmarkt, marktplaats.nl</a:t>
            </a:r>
            <a:endParaRPr lang="nl-NL" dirty="0"/>
          </a:p>
          <a:p>
            <a:pPr>
              <a:tabLst>
                <a:tab pos="2955925" algn="l"/>
              </a:tabLst>
            </a:pPr>
            <a:r>
              <a:rPr lang="nl-NL" b="1" dirty="0"/>
              <a:t>Abstracte markt:</a:t>
            </a:r>
            <a:r>
              <a:rPr lang="nl-NL" dirty="0"/>
              <a:t> niet-fysieke of digitale ontmoetingsplaats.</a:t>
            </a:r>
            <a:br>
              <a:rPr lang="nl-NL" dirty="0"/>
            </a:br>
            <a:r>
              <a:rPr lang="nl-NL" i="1" dirty="0"/>
              <a:t>Voorbeeld: huizenmarkt</a:t>
            </a:r>
            <a:endParaRPr lang="nl-NL" b="1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0BCE2AB-87FB-4C4A-A0E5-1409F6E094F8}"/>
              </a:ext>
            </a:extLst>
          </p:cNvPr>
          <p:cNvSpPr/>
          <p:nvPr/>
        </p:nvSpPr>
        <p:spPr>
          <a:xfrm>
            <a:off x="1062182" y="2761673"/>
            <a:ext cx="7306903" cy="77585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152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AC2FB15-7CC7-41C9-AF13-1C58CC1E87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4000" dirty="0"/>
              <a:t>Eigenschappen van een abstracte markt</a:t>
            </a:r>
          </a:p>
        </p:txBody>
      </p:sp>
    </p:spTree>
    <p:extLst>
      <p:ext uri="{BB962C8B-B14F-4D97-AF65-F5344CB8AC3E}">
        <p14:creationId xmlns:p14="http://schemas.microsoft.com/office/powerpoint/2010/main" val="327870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6C0AEDF5-EA7F-4FD4-A012-247525695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700" y="1"/>
            <a:ext cx="8248136" cy="1403998"/>
          </a:xfrm>
        </p:spPr>
        <p:txBody>
          <a:bodyPr/>
          <a:lstStyle/>
          <a:p>
            <a:r>
              <a:rPr lang="nl-NL" dirty="0"/>
              <a:t>Eigenschappen van een abstracte markt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BB850C7-B4DD-4166-B590-25A932BC0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tabLst>
                <a:tab pos="2955925" algn="l"/>
              </a:tabLst>
            </a:pPr>
            <a:r>
              <a:rPr lang="nl-NL" b="1" dirty="0"/>
              <a:t>Aantal aanbieders:</a:t>
            </a:r>
            <a:r>
              <a:rPr lang="nl-NL" dirty="0"/>
              <a:t> aantal mensen dat op de markt goederen verkoopt.</a:t>
            </a:r>
            <a:endParaRPr lang="nl-NL" b="1" dirty="0"/>
          </a:p>
          <a:p>
            <a:pPr lvl="1">
              <a:tabLst>
                <a:tab pos="2955925" algn="l"/>
              </a:tabLst>
            </a:pPr>
            <a:r>
              <a:rPr lang="nl-NL" i="1" dirty="0"/>
              <a:t>Voorbeeld: monopolie heeft slechts één aanbieder</a:t>
            </a:r>
          </a:p>
          <a:p>
            <a:pPr>
              <a:tabLst>
                <a:tab pos="2955925" algn="l"/>
              </a:tabLst>
            </a:pPr>
            <a:endParaRPr lang="nl-NL" b="1" dirty="0"/>
          </a:p>
          <a:p>
            <a:pPr>
              <a:tabLst>
                <a:tab pos="2955925" algn="l"/>
              </a:tabLst>
            </a:pPr>
            <a:r>
              <a:rPr lang="nl-NL" b="1" dirty="0"/>
              <a:t>Toetredingsdrempels:</a:t>
            </a:r>
            <a:r>
              <a:rPr lang="nl-NL" dirty="0"/>
              <a:t> hoe gemakkelijk is het om op de markt te gaan verkopen?</a:t>
            </a:r>
            <a:endParaRPr lang="nl-NL" b="1" dirty="0"/>
          </a:p>
          <a:p>
            <a:pPr>
              <a:tabLst>
                <a:tab pos="2955925" algn="l"/>
              </a:tabLst>
            </a:pPr>
            <a:endParaRPr lang="nl-NL" i="1" dirty="0"/>
          </a:p>
          <a:p>
            <a:pPr>
              <a:tabLst>
                <a:tab pos="3500438" algn="l"/>
              </a:tabLst>
            </a:pPr>
            <a:r>
              <a:rPr lang="nl-NL" b="1" dirty="0"/>
              <a:t>Productdifferentiatie:</a:t>
            </a:r>
            <a:r>
              <a:rPr lang="nl-NL" dirty="0"/>
              <a:t> zijn de producten op de markt gelijk aan elkaar of verschillend?</a:t>
            </a:r>
          </a:p>
        </p:txBody>
      </p:sp>
    </p:spTree>
    <p:extLst>
      <p:ext uri="{BB962C8B-B14F-4D97-AF65-F5344CB8AC3E}">
        <p14:creationId xmlns:p14="http://schemas.microsoft.com/office/powerpoint/2010/main" val="261747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DC336-AAA0-47E6-A9A8-68423DAAB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Productdifferentiatie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3E0FC2-95B9-468B-8460-40272286AC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3500438" algn="l"/>
              </a:tabLst>
            </a:pPr>
            <a:r>
              <a:rPr lang="nl-NL" dirty="0"/>
              <a:t>Typen producten</a:t>
            </a:r>
          </a:p>
          <a:p>
            <a:pPr lvl="1">
              <a:tabLst>
                <a:tab pos="3500438" algn="l"/>
              </a:tabLst>
            </a:pPr>
            <a:r>
              <a:rPr lang="nl-NL" b="1" dirty="0"/>
              <a:t>Homogene producten:</a:t>
            </a:r>
            <a:r>
              <a:rPr lang="nl-NL" dirty="0"/>
              <a:t> producten van alle aanbieders zijn gelijk aan elkaar.</a:t>
            </a:r>
          </a:p>
          <a:p>
            <a:pPr lvl="1">
              <a:tabLst>
                <a:tab pos="3500438" algn="l"/>
              </a:tabLst>
            </a:pPr>
            <a:r>
              <a:rPr lang="nl-NL" b="1" dirty="0"/>
              <a:t>Heterogene producten:</a:t>
            </a:r>
            <a:r>
              <a:rPr lang="nl-NL" dirty="0"/>
              <a:t> producten van alle aanbieders zijn verschillend.</a:t>
            </a:r>
          </a:p>
          <a:p>
            <a:pPr lvl="1">
              <a:tabLst>
                <a:tab pos="3500438" algn="l"/>
              </a:tabLst>
            </a:pPr>
            <a:endParaRPr lang="nl-NL" dirty="0"/>
          </a:p>
          <a:p>
            <a:pPr>
              <a:tabLst>
                <a:tab pos="3500438" algn="l"/>
              </a:tabLst>
            </a:pPr>
            <a:r>
              <a:rPr lang="nl-NL" dirty="0"/>
              <a:t>Productdifferentiatie (</a:t>
            </a:r>
            <a:r>
              <a:rPr lang="nl-NL" dirty="0" err="1"/>
              <a:t>subsitutiegoederen</a:t>
            </a:r>
            <a:r>
              <a:rPr lang="nl-NL" dirty="0"/>
              <a:t>)</a:t>
            </a:r>
          </a:p>
          <a:p>
            <a:pPr lvl="1">
              <a:tabLst>
                <a:tab pos="3500438" algn="l"/>
              </a:tabLst>
            </a:pPr>
            <a:r>
              <a:rPr lang="nl-NL" b="1" dirty="0"/>
              <a:t>Gedifferentieerde producten:</a:t>
            </a:r>
            <a:r>
              <a:rPr lang="nl-NL" dirty="0"/>
              <a:t> substitueerbare goederen die niet precies dezelfde behoefte bevredigen.</a:t>
            </a:r>
          </a:p>
          <a:p>
            <a:pPr lvl="1">
              <a:tabLst>
                <a:tab pos="3500438" algn="l"/>
              </a:tabLst>
            </a:pPr>
            <a:r>
              <a:rPr lang="nl-NL" b="1" dirty="0"/>
              <a:t>Onafhankelijke producten:</a:t>
            </a:r>
            <a:r>
              <a:rPr lang="nl-NL" dirty="0"/>
              <a:t> producten die niet dezelfde behoefte bevredigen.</a:t>
            </a:r>
            <a:endParaRPr lang="nl-NL" b="1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5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87658-1CE4-42F2-97CD-1856698A8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Zelfstandig 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DBA2CC-890A-4AA9-869F-A443862BA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Basisgroep:</a:t>
            </a:r>
            <a:r>
              <a:rPr lang="nl-NL" dirty="0"/>
              <a:t> maken basisopgaven uit het boekje.</a:t>
            </a:r>
          </a:p>
          <a:p>
            <a:pPr marL="176212" indent="0">
              <a:buNone/>
            </a:pPr>
            <a:endParaRPr lang="nl-NL" b="1" dirty="0"/>
          </a:p>
          <a:p>
            <a:r>
              <a:rPr lang="nl-NL" dirty="0"/>
              <a:t>Volg de volgende stappen:</a:t>
            </a:r>
            <a:endParaRPr lang="nl-NL" b="1" dirty="0"/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Bekijk de informatiepagina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Beantwoord de vragen</a:t>
            </a:r>
          </a:p>
          <a:p>
            <a:pPr marL="803275" indent="-268288">
              <a:buFont typeface="+mj-lt"/>
              <a:buAutoNum type="arabicPeriod"/>
            </a:pPr>
            <a:r>
              <a:rPr lang="nl-NL" dirty="0"/>
              <a:t>Zet een kruisje bij de moeilijke vragen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4A4F562A-D685-4FCE-9F1C-0F196115C57F}"/>
              </a:ext>
            </a:extLst>
          </p:cNvPr>
          <p:cNvSpPr/>
          <p:nvPr/>
        </p:nvSpPr>
        <p:spPr>
          <a:xfrm>
            <a:off x="1514700" y="5477167"/>
            <a:ext cx="8100000" cy="79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Heb je een vraag? 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Vraag je buurman. Nog niet? Steek je vinger op!</a:t>
            </a:r>
          </a:p>
          <a:p>
            <a:pPr>
              <a:lnSpc>
                <a:spcPct val="120000"/>
              </a:lnSpc>
              <a:buClr>
                <a:schemeClr val="lt1"/>
              </a:buClr>
              <a:buSzPts val="2000"/>
            </a:pPr>
            <a:r>
              <a:rPr lang="nl-NL" sz="2000" b="1" dirty="0">
                <a:solidFill>
                  <a:schemeClr val="tx1"/>
                </a:solidFill>
                <a:latin typeface="+mn-lt"/>
              </a:rPr>
              <a:t>Klaar?</a:t>
            </a:r>
            <a:r>
              <a:rPr lang="nl-NL" sz="2000" dirty="0">
                <a:solidFill>
                  <a:schemeClr val="tx1"/>
                </a:solidFill>
                <a:latin typeface="+mn-lt"/>
              </a:rPr>
              <a:t> Maak alvast een goede samenvatting.</a:t>
            </a:r>
          </a:p>
        </p:txBody>
      </p:sp>
    </p:spTree>
    <p:extLst>
      <p:ext uri="{BB962C8B-B14F-4D97-AF65-F5344CB8AC3E}">
        <p14:creationId xmlns:p14="http://schemas.microsoft.com/office/powerpoint/2010/main" val="97529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Standaard">
  <a:themeElements>
    <a:clrScheme name="ECO presentatie">
      <a:dk1>
        <a:srgbClr val="FFFFFF"/>
      </a:dk1>
      <a:lt1>
        <a:srgbClr val="323232"/>
      </a:lt1>
      <a:dk2>
        <a:srgbClr val="96BA81"/>
      </a:dk2>
      <a:lt2>
        <a:srgbClr val="E7E6E6"/>
      </a:lt2>
      <a:accent1>
        <a:srgbClr val="96BA81"/>
      </a:accent1>
      <a:accent2>
        <a:srgbClr val="64C864"/>
      </a:accent2>
      <a:accent3>
        <a:srgbClr val="6464C8"/>
      </a:accent3>
      <a:accent4>
        <a:srgbClr val="C8C864"/>
      </a:accent4>
      <a:accent5>
        <a:srgbClr val="64C8C8"/>
      </a:accent5>
      <a:accent6>
        <a:srgbClr val="232323"/>
      </a:accent6>
      <a:hlink>
        <a:srgbClr val="0563C1"/>
      </a:hlink>
      <a:folHlink>
        <a:srgbClr val="954F72"/>
      </a:folHlink>
    </a:clrScheme>
    <a:fontScheme name="Segoe UI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" id="{365366A2-4DF0-4595-A48C-0EE8E9F19A99}" vid="{E79807C0-1B4B-4B2D-B908-2B90B887B98B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138</TotalTime>
  <Words>431</Words>
  <Application>Microsoft Office PowerPoint</Application>
  <PresentationFormat>Breedbeeld</PresentationFormat>
  <Paragraphs>65</Paragraphs>
  <Slides>13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Gill Sans</vt:lpstr>
      <vt:lpstr>Wingdings</vt:lpstr>
      <vt:lpstr>Arial</vt:lpstr>
      <vt:lpstr>Segoe UI</vt:lpstr>
      <vt:lpstr>Calibri</vt:lpstr>
      <vt:lpstr>1_Standaard</vt:lpstr>
      <vt:lpstr>Lessenserie markten</vt:lpstr>
      <vt:lpstr>LESDOELEn</vt:lpstr>
      <vt:lpstr>Zelfstandig werken</vt:lpstr>
      <vt:lpstr>PowerPoint-presentatie</vt:lpstr>
      <vt:lpstr>Concrete en abstracte markt</vt:lpstr>
      <vt:lpstr>PowerPoint-presentatie</vt:lpstr>
      <vt:lpstr>Eigenschappen van een abstracte markt</vt:lpstr>
      <vt:lpstr>Productdifferentiatie</vt:lpstr>
      <vt:lpstr>Zelfstandig werken</vt:lpstr>
      <vt:lpstr>PowerPoint-presentatie</vt:lpstr>
      <vt:lpstr>PowerPoint-presentatie</vt:lpstr>
      <vt:lpstr>Huiswerk</vt:lpstr>
      <vt:lpstr>LESDOELEn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ECON403 – MODULE HEDEN, VERLEDEN EN TOEKOMST</dc:title>
  <dc:creator>John Hendriks</dc:creator>
  <cp:lastModifiedBy>John Hendriks</cp:lastModifiedBy>
  <cp:revision>37</cp:revision>
  <dcterms:created xsi:type="dcterms:W3CDTF">2018-10-20T13:13:21Z</dcterms:created>
  <dcterms:modified xsi:type="dcterms:W3CDTF">2020-05-06T08:55:26Z</dcterms:modified>
</cp:coreProperties>
</file>