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82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8" roundtripDataSignature="AMtx7mhmCU8mqRssHzt4oLbR5Ff2yvIyl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Hendriks" initials="JH" lastIdx="1" clrIdx="0">
    <p:extLst>
      <p:ext uri="{19B8F6BF-5375-455C-9EA6-DF929625EA0E}">
        <p15:presenceInfo xmlns:p15="http://schemas.microsoft.com/office/powerpoint/2012/main" userId="3efa06030e8332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2482B-A83D-4D4D-AF61-96746FC1279E}" v="120" dt="2021-01-31T17:56:21.022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79487" autoAdjust="0"/>
  </p:normalViewPr>
  <p:slideViewPr>
    <p:cSldViewPr snapToGrid="0">
      <p:cViewPr varScale="1">
        <p:scale>
          <a:sx n="87" d="100"/>
          <a:sy n="87" d="100"/>
        </p:scale>
        <p:origin x="1734" y="84"/>
      </p:cViewPr>
      <p:guideLst>
        <p:guide orient="horz" pos="2160"/>
        <p:guide pos="3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Stel je voor je denkt dat een appel vandaag €1 kost</a:t>
            </a:r>
          </a:p>
          <a:p>
            <a:r>
              <a:rPr lang="nl-NL" dirty="0"/>
              <a:t>Jij denkt dat deze appel volgende week nog maar €0,70 kost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060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Fondsen die short waren gegaan moesten dus de dure aandelen terug kopen om hun schuld in te lossen.</a:t>
            </a:r>
          </a:p>
          <a:p>
            <a:r>
              <a:rPr lang="nl-NL" dirty="0"/>
              <a:t>Hedge fonds Mervin </a:t>
            </a:r>
            <a:r>
              <a:rPr lang="nl-NL" dirty="0" err="1"/>
              <a:t>Capital</a:t>
            </a:r>
            <a:r>
              <a:rPr lang="nl-NL" dirty="0"/>
              <a:t> verloor hierdoor </a:t>
            </a:r>
            <a:r>
              <a:rPr lang="nl-NL" b="0" i="0" dirty="0">
                <a:solidFill>
                  <a:srgbClr val="222222"/>
                </a:solidFill>
                <a:effectLst/>
                <a:latin typeface="Graphik-Web"/>
              </a:rPr>
              <a:t>3,1 miljard euro omdat zij het aandeel heel duur moesten kopen om hun schuld in te lossen. 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4868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16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Jij kan dan nu naar de markt gaan en aan de marktkoopman vragen of je een appel mag lenen met de belofte dat je volgende week een appel terug geeft.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41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appel die je hebt geleend verkoop je voor </a:t>
            </a:r>
            <a:r>
              <a:rPr lang="nl-NL" sz="1200" dirty="0"/>
              <a:t>€1 aan iemand anders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48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Volgende week koop je voor </a:t>
            </a:r>
            <a:r>
              <a:rPr lang="nl-NL" sz="1200" dirty="0"/>
              <a:t>€0,70 een appel bij de supermarkt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58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Vervolgens geef je deze appel weer terug aan de marktkoopman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21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Gamestop had het zwaar te verduren door corona. </a:t>
            </a:r>
          </a:p>
          <a:p>
            <a:r>
              <a:rPr lang="nl-NL" dirty="0"/>
              <a:t>Het bedrijf maakte geen winst meer en de aandelen werden minder waard.</a:t>
            </a:r>
          </a:p>
          <a:p>
            <a:r>
              <a:rPr lang="nl-NL" dirty="0"/>
              <a:t>Aandelen waren nog ongeveer nog maar $4 waard</a:t>
            </a:r>
          </a:p>
          <a:p>
            <a:r>
              <a:rPr lang="nl-NL" dirty="0"/>
              <a:t>Veel hedgefondsen dachten dat het aandeel nog minder waard zou worden en besloten short te gaan op aandelen van Gamestop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828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totaal werd er op 71 miljoen aandelen short gegaan. </a:t>
            </a:r>
          </a:p>
          <a:p>
            <a:r>
              <a:rPr lang="nl-NL" dirty="0"/>
              <a:t>Gamestop heeft slechts 69,75 miljoen aandelen. </a:t>
            </a:r>
          </a:p>
          <a:p>
            <a:r>
              <a:rPr lang="nl-NL" dirty="0"/>
              <a:t>De meeste aandelen van Gamestop zijn in handen van medewerkers van Gamestop (die mogen niet zomaar alle aandelen verkopen vanwege verschillende regels)  of grote bedrijven. </a:t>
            </a:r>
          </a:p>
          <a:p>
            <a:r>
              <a:rPr lang="nl-NL" dirty="0"/>
              <a:t>Slechts 20/30 miljoen aandelen worden verhandeld.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964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 het Wall Street </a:t>
            </a:r>
            <a:r>
              <a:rPr lang="nl-NL" dirty="0" err="1"/>
              <a:t>Bets</a:t>
            </a:r>
            <a:r>
              <a:rPr lang="nl-NL" dirty="0"/>
              <a:t> forum van </a:t>
            </a:r>
            <a:r>
              <a:rPr lang="nl-NL" dirty="0" err="1"/>
              <a:t>Reddit</a:t>
            </a:r>
            <a:r>
              <a:rPr lang="nl-NL" dirty="0"/>
              <a:t> zagen gebruikers dat er op veel meer aandelen van Gamestop short gegaan was dan dat er aandelen verhandeld werden. </a:t>
            </a:r>
          </a:p>
          <a:p>
            <a:r>
              <a:rPr lang="nl-NL" dirty="0"/>
              <a:t>Zij besloten zoveel mogelijk aandelen van Gamestop op te kopen. </a:t>
            </a:r>
          </a:p>
          <a:p>
            <a:r>
              <a:rPr lang="nl-NL" dirty="0"/>
              <a:t>Hierdoor ging de prijs van het aandeel Gamestop omhoog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95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hedgefondsen moesten dus zo snel mogelijk aandelen van Gamestop terug kopen, maar deze waren veel meer waard geworden.</a:t>
            </a:r>
          </a:p>
          <a:p>
            <a:endParaRPr lang="nl-NL" sz="1200" dirty="0"/>
          </a:p>
          <a:p>
            <a:r>
              <a:rPr lang="nl-NL" sz="1200" dirty="0"/>
              <a:t>De appel die je dacht dat minder waard zou worden volgende week is nu €5 waard in plaats van €0,70 </a:t>
            </a:r>
          </a:p>
          <a:p>
            <a:r>
              <a:rPr lang="nl-NL" sz="1200" dirty="0"/>
              <a:t>Je moet daarom deze dure appel kopen om terug te geven aan de marktkoopman, want hoe langer jij wacht des te meer rente moet je betalen over je geleende appel.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3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der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00" y="1828804"/>
            <a:ext cx="9000000" cy="1400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 b="1" cap="all" spc="150" baseline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514700" y="3333754"/>
            <a:ext cx="900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59D448-3672-44C0-A7A3-66D6F3AF7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700" y="3490544"/>
            <a:ext cx="9000000" cy="1660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 i="1"/>
            </a:lvl1pPr>
            <a:lvl5pPr marL="0" indent="0">
              <a:buNone/>
              <a:defRPr i="1"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9106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+ Aanteke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00" y="1"/>
            <a:ext cx="8100000" cy="140399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2800" b="0" cap="all" spc="150" baseline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4700" y="1609725"/>
            <a:ext cx="8640000" cy="52482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36575" indent="-360363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"/>
              <a:tabLst>
                <a:tab pos="1077913" algn="l"/>
              </a:tabLst>
              <a:defRPr sz="2000"/>
            </a:lvl1pPr>
            <a:lvl2pPr marL="809625" indent="-273050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2pPr>
            <a:lvl3pPr marL="1073150" indent="-263525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tabLst/>
              <a:defRPr sz="1800"/>
            </a:lvl3pPr>
            <a:lvl4pPr marL="1344613" indent="-271463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4pPr>
            <a:lvl5pPr marL="1617663" indent="-273050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514700" y="1504950"/>
            <a:ext cx="810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2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derwerp + Aanteke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00" y="1032164"/>
            <a:ext cx="10080000" cy="40755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6212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077913" algn="l"/>
              </a:tabLst>
              <a:defRPr sz="3200"/>
            </a:lvl1pPr>
            <a:lvl2pPr marL="809625" indent="-2730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2pPr>
            <a:lvl3pPr marL="1073150" indent="-263525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/>
              <a:defRPr sz="1800"/>
            </a:lvl3pPr>
            <a:lvl4pPr marL="1344613" indent="-271463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4pPr>
            <a:lvl5pPr marL="1617663" indent="-2730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43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50C0E70-90E7-41A6-AA63-0FB4679ABE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-351000"/>
            <a:ext cx="6700051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1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6.sv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economiecompactonline/" TargetMode="External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17" Type="http://schemas.openxmlformats.org/officeDocument/2006/relationships/hyperlink" Target="https://economiecompactonline.nl/?utm_source=werkvorm&amp;utm_medium=powerpoint&amp;utm_campaign=werkvorm_powerpoint" TargetMode="Externa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hyperlink" Target="mailto:economiecompactonline@gmail.com" TargetMode="External"/><Relationship Id="rId5" Type="http://schemas.openxmlformats.org/officeDocument/2006/relationships/hyperlink" Target="https://www.instagram.com/economiecompactonline/" TargetMode="External"/><Relationship Id="rId15" Type="http://schemas.openxmlformats.org/officeDocument/2006/relationships/image" Target="../media/image29.png"/><Relationship Id="rId10" Type="http://schemas.openxmlformats.org/officeDocument/2006/relationships/image" Target="../media/image26.svg"/><Relationship Id="rId19" Type="http://schemas.openxmlformats.org/officeDocument/2006/relationships/image" Target="../media/image32.svg"/><Relationship Id="rId4" Type="http://schemas.openxmlformats.org/officeDocument/2006/relationships/image" Target="../media/image22.svg"/><Relationship Id="rId9" Type="http://schemas.openxmlformats.org/officeDocument/2006/relationships/image" Target="../media/image25.png"/><Relationship Id="rId14" Type="http://schemas.openxmlformats.org/officeDocument/2006/relationships/hyperlink" Target="https://www.youtube.com/channel/UCZMWIQldxALd0Id5gf21GX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6.sv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12.sv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CB3B3-0F9E-464E-9486-CFC552DB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Wat is er aan de hand met Gamestop?</a:t>
            </a:r>
          </a:p>
        </p:txBody>
      </p:sp>
      <p:pic>
        <p:nvPicPr>
          <p:cNvPr id="3" name="Picture 4" descr="The psychology of the GameStop stock phenomenon, explained">
            <a:extLst>
              <a:ext uri="{FF2B5EF4-FFF2-40B4-BE49-F238E27FC236}">
                <a16:creationId xmlns:a16="http://schemas.microsoft.com/office/drawing/2014/main" id="{B520E188-F376-4190-8EAC-93A48BB2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38" y="3429000"/>
            <a:ext cx="4519324" cy="306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3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8335A-CE0E-4839-9674-79B774D1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Gamestop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5C6810-DB2A-4615-9503-4940A740B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Door corona weinig winst</a:t>
            </a:r>
          </a:p>
          <a:p>
            <a:r>
              <a:rPr lang="nl-NL" dirty="0"/>
              <a:t>Aandelen dalen in prijs</a:t>
            </a:r>
          </a:p>
          <a:p>
            <a:r>
              <a:rPr lang="nl-NL" dirty="0"/>
              <a:t>Short gaan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019D846-F316-4FEB-8787-0DB2E6D88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723" y="1938968"/>
            <a:ext cx="7351094" cy="43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7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7D294-A3A7-48E8-AA1B-3D49E9096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gAMESTOP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E484F5-5179-4606-928D-30F9595B3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71 miljoen aandelen short gegaan. </a:t>
            </a:r>
          </a:p>
          <a:p>
            <a:r>
              <a:rPr lang="nl-NL" dirty="0"/>
              <a:t>Gamestop heeft 69,75 miljoen aandelen. </a:t>
            </a:r>
          </a:p>
          <a:p>
            <a:r>
              <a:rPr lang="nl-NL" dirty="0"/>
              <a:t>Aandelen in handen van medewerkers van Gamestop of grote bedrijven. </a:t>
            </a:r>
          </a:p>
          <a:p>
            <a:r>
              <a:rPr lang="nl-NL" dirty="0"/>
              <a:t>20/30 miljoen aandelen worden verhandeld.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634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46D28-FF72-4431-AF97-F9498112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Wall Street </a:t>
            </a:r>
            <a:r>
              <a:rPr lang="nl-NL" dirty="0" err="1"/>
              <a:t>bets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6E6AD6-EA33-41C7-BF5D-6384ED6FE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Forum op </a:t>
            </a:r>
            <a:r>
              <a:rPr lang="nl-NL" dirty="0" err="1"/>
              <a:t>Reddit</a:t>
            </a:r>
            <a:endParaRPr lang="nl-NL" dirty="0"/>
          </a:p>
          <a:p>
            <a:r>
              <a:rPr lang="nl-NL" dirty="0"/>
              <a:t>Zagen het probleem </a:t>
            </a:r>
          </a:p>
          <a:p>
            <a:r>
              <a:rPr lang="nl-NL" dirty="0"/>
              <a:t>Gingen aandelen van Gamestop opkopen</a:t>
            </a:r>
          </a:p>
          <a:p>
            <a:r>
              <a:rPr lang="nl-NL" dirty="0"/>
              <a:t>De prijs van aandelen steeg</a:t>
            </a:r>
          </a:p>
        </p:txBody>
      </p:sp>
      <p:pic>
        <p:nvPicPr>
          <p:cNvPr id="4098" name="Picture 2" descr="55 On Point WallStreetBets Memes - Inspirationfeed">
            <a:extLst>
              <a:ext uri="{FF2B5EF4-FFF2-40B4-BE49-F238E27FC236}">
                <a16:creationId xmlns:a16="http://schemas.microsoft.com/office/drawing/2014/main" id="{FA8671F3-85E9-41EF-89F7-45CD8940C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r="15040"/>
          <a:stretch/>
        </p:blipFill>
        <p:spPr bwMode="auto">
          <a:xfrm>
            <a:off x="196514" y="3354630"/>
            <a:ext cx="4074695" cy="328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A12B5F8-FFFD-4F0D-B19A-6D47EEC59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05" y="4019824"/>
            <a:ext cx="7218375" cy="26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Winkel met effen opvulling">
            <a:extLst>
              <a:ext uri="{FF2B5EF4-FFF2-40B4-BE49-F238E27FC236}">
                <a16:creationId xmlns:a16="http://schemas.microsoft.com/office/drawing/2014/main" id="{0F582158-557F-4D61-8ADD-B92C8DDAA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7144" y="951410"/>
            <a:ext cx="3406910" cy="34069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7ED4E3-FA09-47DA-94C8-FD5057F7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werkelijkheid</a:t>
            </a:r>
          </a:p>
        </p:txBody>
      </p:sp>
      <p:pic>
        <p:nvPicPr>
          <p:cNvPr id="4" name="Graphic 3" descr="Man met effen opvulling">
            <a:extLst>
              <a:ext uri="{FF2B5EF4-FFF2-40B4-BE49-F238E27FC236}">
                <a16:creationId xmlns:a16="http://schemas.microsoft.com/office/drawing/2014/main" id="{92B0D919-1287-43F1-82B9-DC3AF8693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250086" y="2460201"/>
            <a:ext cx="4907943" cy="4907943"/>
          </a:xfrm>
          <a:prstGeom prst="rect">
            <a:avLst/>
          </a:prstGeom>
        </p:spPr>
      </p:pic>
      <p:pic>
        <p:nvPicPr>
          <p:cNvPr id="5" name="Graphic 4" descr="Kiosk silhouet">
            <a:extLst>
              <a:ext uri="{FF2B5EF4-FFF2-40B4-BE49-F238E27FC236}">
                <a16:creationId xmlns:a16="http://schemas.microsoft.com/office/drawing/2014/main" id="{1F26BC41-D950-402E-A114-80308B0C5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7947" y="2057400"/>
            <a:ext cx="3700478" cy="3700478"/>
          </a:xfrm>
          <a:prstGeom prst="rect">
            <a:avLst/>
          </a:prstGeom>
        </p:spPr>
      </p:pic>
      <p:pic>
        <p:nvPicPr>
          <p:cNvPr id="6" name="Picture 2" descr="Appel tekenen: leer hoe je stap voor stap een appel kunt tekenen">
            <a:extLst>
              <a:ext uri="{FF2B5EF4-FFF2-40B4-BE49-F238E27FC236}">
                <a16:creationId xmlns:a16="http://schemas.microsoft.com/office/drawing/2014/main" id="{81D4746F-1FCF-4A33-8AAF-F4FF43196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93" y="1734477"/>
            <a:ext cx="3073122" cy="20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F51B36EA-19D8-45C6-9805-0F8D9FEF16D8}"/>
              </a:ext>
            </a:extLst>
          </p:cNvPr>
          <p:cNvSpPr/>
          <p:nvPr/>
        </p:nvSpPr>
        <p:spPr>
          <a:xfrm>
            <a:off x="2581573" y="2594976"/>
            <a:ext cx="1389962" cy="5723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€5,00</a:t>
            </a:r>
          </a:p>
        </p:txBody>
      </p:sp>
      <p:pic>
        <p:nvPicPr>
          <p:cNvPr id="8" name="Graphic 7" descr="Gebruiker met effen opvulling">
            <a:extLst>
              <a:ext uri="{FF2B5EF4-FFF2-40B4-BE49-F238E27FC236}">
                <a16:creationId xmlns:a16="http://schemas.microsoft.com/office/drawing/2014/main" id="{F75C6952-0E80-48C9-9534-6E0AF96703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43205" y="3087612"/>
            <a:ext cx="1389962" cy="1389962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61B0E457-C40D-4A1B-AF8D-BB41C818B78B}"/>
              </a:ext>
            </a:extLst>
          </p:cNvPr>
          <p:cNvSpPr/>
          <p:nvPr/>
        </p:nvSpPr>
        <p:spPr>
          <a:xfrm>
            <a:off x="1877833" y="4680377"/>
            <a:ext cx="1780024" cy="807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€1,00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769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9622 0.2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8" y="125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9622 0.237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8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0.09883 -0.290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3ACFC-F8A6-44F3-8FD8-669193C9C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gevolgen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8623D5-9B61-4AF2-A032-BDC8DDA82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Fondsen die short gingen moeten aandelen duur terug kopen.</a:t>
            </a:r>
          </a:p>
          <a:p>
            <a:r>
              <a:rPr lang="nl-NL" dirty="0"/>
              <a:t>Mervin </a:t>
            </a:r>
            <a:r>
              <a:rPr lang="nl-NL" dirty="0" err="1"/>
              <a:t>Capital</a:t>
            </a:r>
            <a:r>
              <a:rPr lang="nl-NL" dirty="0"/>
              <a:t> verloor </a:t>
            </a:r>
            <a:r>
              <a:rPr lang="nl-NL" b="0" i="0" dirty="0">
                <a:solidFill>
                  <a:srgbClr val="222222"/>
                </a:solidFill>
                <a:effectLst/>
                <a:latin typeface="Graphik-Web"/>
              </a:rPr>
              <a:t>3,1 miljard euro.</a:t>
            </a:r>
            <a:endParaRPr lang="nl-NL" dirty="0"/>
          </a:p>
          <a:p>
            <a:endParaRPr lang="nl-NL" dirty="0"/>
          </a:p>
        </p:txBody>
      </p:sp>
      <p:pic>
        <p:nvPicPr>
          <p:cNvPr id="9218" name="Picture 2" descr="Just 24 great memes about the Gamestop stock market Reddit drama">
            <a:extLst>
              <a:ext uri="{FF2B5EF4-FFF2-40B4-BE49-F238E27FC236}">
                <a16:creationId xmlns:a16="http://schemas.microsoft.com/office/drawing/2014/main" id="{0F174D0F-2178-47DF-B992-E5B4A1959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84" y="2668963"/>
            <a:ext cx="7540791" cy="385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6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7EB7484-00BA-4581-9FCC-376D10BB59B5}"/>
              </a:ext>
            </a:extLst>
          </p:cNvPr>
          <p:cNvSpPr/>
          <p:nvPr/>
        </p:nvSpPr>
        <p:spPr>
          <a:xfrm>
            <a:off x="-1" y="-106"/>
            <a:ext cx="45304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1D4D6BA-5C94-40D1-B31F-FDBA12F14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415" y="1178894"/>
            <a:ext cx="3988127" cy="4500000"/>
          </a:xfrm>
          <a:prstGeom prst="rect">
            <a:avLst/>
          </a:prstGeom>
        </p:spPr>
      </p:pic>
      <p:pic>
        <p:nvPicPr>
          <p:cNvPr id="10" name="Graphic 9">
            <a:hlinkClick r:id="rId5"/>
            <a:extLst>
              <a:ext uri="{FF2B5EF4-FFF2-40B4-BE49-F238E27FC236}">
                <a16:creationId xmlns:a16="http://schemas.microsoft.com/office/drawing/2014/main" id="{00E15233-0CBB-47AF-9417-CB11B6193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7851" y="2928420"/>
            <a:ext cx="720000" cy="7200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B105811-E716-4390-94D5-F50E07EE0F78}"/>
              </a:ext>
            </a:extLst>
          </p:cNvPr>
          <p:cNvSpPr txBox="1"/>
          <p:nvPr/>
        </p:nvSpPr>
        <p:spPr>
          <a:xfrm>
            <a:off x="5712251" y="3041100"/>
            <a:ext cx="46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latin typeface="+mn-lt"/>
              </a:rPr>
              <a:t>economiecompactonline</a:t>
            </a:r>
            <a:endParaRPr lang="nl-NL" sz="2800" dirty="0">
              <a:latin typeface="+mn-lt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63935FD-80ED-4F66-91BC-2833FCCC6467}"/>
              </a:ext>
            </a:extLst>
          </p:cNvPr>
          <p:cNvSpPr txBox="1"/>
          <p:nvPr/>
        </p:nvSpPr>
        <p:spPr>
          <a:xfrm>
            <a:off x="5712251" y="1922818"/>
            <a:ext cx="46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+mn-lt"/>
              </a:rPr>
              <a:t>Economie Compact Online</a:t>
            </a:r>
          </a:p>
        </p:txBody>
      </p:sp>
      <p:pic>
        <p:nvPicPr>
          <p:cNvPr id="15" name="Graphic 14">
            <a:hlinkClick r:id="rId8"/>
            <a:extLst>
              <a:ext uri="{FF2B5EF4-FFF2-40B4-BE49-F238E27FC236}">
                <a16:creationId xmlns:a16="http://schemas.microsoft.com/office/drawing/2014/main" id="{126FFF5A-184A-4ED2-9BC3-9C6791208F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97851" y="4130802"/>
            <a:ext cx="720000" cy="720000"/>
          </a:xfrm>
          <a:prstGeom prst="rect">
            <a:avLst/>
          </a:prstGeom>
        </p:spPr>
      </p:pic>
      <p:pic>
        <p:nvPicPr>
          <p:cNvPr id="17" name="Graphic 16">
            <a:hlinkClick r:id="rId11"/>
            <a:extLst>
              <a:ext uri="{FF2B5EF4-FFF2-40B4-BE49-F238E27FC236}">
                <a16:creationId xmlns:a16="http://schemas.microsoft.com/office/drawing/2014/main" id="{B4BF411C-EB1C-45D1-804B-A3FD77F8FE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7851" y="5333184"/>
            <a:ext cx="720000" cy="720000"/>
          </a:xfrm>
          <a:prstGeom prst="rect">
            <a:avLst/>
          </a:prstGeom>
        </p:spPr>
      </p:pic>
      <p:pic>
        <p:nvPicPr>
          <p:cNvPr id="19" name="Graphic 18">
            <a:hlinkClick r:id="rId14"/>
            <a:extLst>
              <a:ext uri="{FF2B5EF4-FFF2-40B4-BE49-F238E27FC236}">
                <a16:creationId xmlns:a16="http://schemas.microsoft.com/office/drawing/2014/main" id="{7FC643D7-EFDE-4A40-B032-11F9899D0B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97851" y="1935367"/>
            <a:ext cx="720000" cy="510671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E913CA34-CF86-4F64-B406-464FFE44DA8F}"/>
              </a:ext>
            </a:extLst>
          </p:cNvPr>
          <p:cNvSpPr txBox="1"/>
          <p:nvPr/>
        </p:nvSpPr>
        <p:spPr>
          <a:xfrm>
            <a:off x="5712251" y="5417284"/>
            <a:ext cx="647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+mn-lt"/>
              </a:rPr>
              <a:t>economiecompactonline@gmail.com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F678C13-F92E-4623-8E9B-8167E0D935D9}"/>
              </a:ext>
            </a:extLst>
          </p:cNvPr>
          <p:cNvSpPr txBox="1"/>
          <p:nvPr/>
        </p:nvSpPr>
        <p:spPr>
          <a:xfrm>
            <a:off x="5712251" y="4229192"/>
            <a:ext cx="647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+mn-lt"/>
              </a:rPr>
              <a:t>Economie Compact Online</a:t>
            </a:r>
          </a:p>
        </p:txBody>
      </p:sp>
      <p:pic>
        <p:nvPicPr>
          <p:cNvPr id="23" name="Graphic 22">
            <a:hlinkClick r:id="rId17"/>
            <a:extLst>
              <a:ext uri="{FF2B5EF4-FFF2-40B4-BE49-F238E27FC236}">
                <a16:creationId xmlns:a16="http://schemas.microsoft.com/office/drawing/2014/main" id="{B01986E7-12CD-4639-9442-A74F42BBB21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97851" y="732985"/>
            <a:ext cx="720000" cy="72000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C4BDBE7C-49BA-4085-9EB2-457991FFC018}"/>
              </a:ext>
            </a:extLst>
          </p:cNvPr>
          <p:cNvSpPr txBox="1"/>
          <p:nvPr/>
        </p:nvSpPr>
        <p:spPr>
          <a:xfrm>
            <a:off x="5712250" y="831375"/>
            <a:ext cx="647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+mn-lt"/>
              </a:rPr>
              <a:t>www.economiecompactonline.nl</a:t>
            </a:r>
          </a:p>
        </p:txBody>
      </p:sp>
    </p:spTree>
    <p:extLst>
      <p:ext uri="{BB962C8B-B14F-4D97-AF65-F5344CB8AC3E}">
        <p14:creationId xmlns:p14="http://schemas.microsoft.com/office/powerpoint/2010/main" val="107734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9FA95-C4CA-409A-8A2D-F78B3343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nieuws de afgelopen dagen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3E745F0-4EA6-4913-8006-287700735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00" y="1722220"/>
            <a:ext cx="5273586" cy="4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D1EF1-E529-4EFC-8542-CFF52ED5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Game stop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71CBE1-147D-4F70-8098-FEFDCB107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Amerikaans bedrijf</a:t>
            </a:r>
          </a:p>
          <a:p>
            <a:r>
              <a:rPr lang="nl-NL" dirty="0"/>
              <a:t>Verkoopt computerspellen</a:t>
            </a:r>
          </a:p>
        </p:txBody>
      </p:sp>
      <p:pic>
        <p:nvPicPr>
          <p:cNvPr id="1026" name="Picture 2" descr="Missouri dad makes $1 million off Gamestop stocks">
            <a:extLst>
              <a:ext uri="{FF2B5EF4-FFF2-40B4-BE49-F238E27FC236}">
                <a16:creationId xmlns:a16="http://schemas.microsoft.com/office/drawing/2014/main" id="{ACD5FC37-4E56-44E5-B9A6-1C66EF18F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34" y="2217774"/>
            <a:ext cx="6742414" cy="379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6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B8860-3D3C-4E2F-B65A-BFE94069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Short gaan</a:t>
            </a:r>
          </a:p>
        </p:txBody>
      </p:sp>
      <p:pic>
        <p:nvPicPr>
          <p:cNvPr id="3074" name="Picture 2" descr="Appel tekenen: leer hoe je stap voor stap een appel kunt tekenen">
            <a:extLst>
              <a:ext uri="{FF2B5EF4-FFF2-40B4-BE49-F238E27FC236}">
                <a16:creationId xmlns:a16="http://schemas.microsoft.com/office/drawing/2014/main" id="{125A466D-E1A8-45CF-89F0-7674C087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7" y="3429000"/>
            <a:ext cx="4308770" cy="287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45F00B36-ACB6-4E3D-9B75-2A26A9D3E149}"/>
              </a:ext>
            </a:extLst>
          </p:cNvPr>
          <p:cNvSpPr/>
          <p:nvPr/>
        </p:nvSpPr>
        <p:spPr>
          <a:xfrm>
            <a:off x="1689846" y="4728292"/>
            <a:ext cx="1481192" cy="624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€1</a:t>
            </a:r>
          </a:p>
        </p:txBody>
      </p:sp>
      <p:pic>
        <p:nvPicPr>
          <p:cNvPr id="6" name="Graphic 5" descr="Man met effen opvulling">
            <a:extLst>
              <a:ext uri="{FF2B5EF4-FFF2-40B4-BE49-F238E27FC236}">
                <a16:creationId xmlns:a16="http://schemas.microsoft.com/office/drawing/2014/main" id="{D27F2C6F-5432-4A21-B86E-577EAD889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0862" y="3429000"/>
            <a:ext cx="3630671" cy="3630671"/>
          </a:xfrm>
          <a:prstGeom prst="rect">
            <a:avLst/>
          </a:prstGeom>
        </p:spPr>
      </p:pic>
      <p:sp>
        <p:nvSpPr>
          <p:cNvPr id="7" name="Gedachtewolkje: wolk 6">
            <a:extLst>
              <a:ext uri="{FF2B5EF4-FFF2-40B4-BE49-F238E27FC236}">
                <a16:creationId xmlns:a16="http://schemas.microsoft.com/office/drawing/2014/main" id="{8D70B9FC-8EF3-43CD-B753-B75DFE0A8B0E}"/>
              </a:ext>
            </a:extLst>
          </p:cNvPr>
          <p:cNvSpPr/>
          <p:nvPr/>
        </p:nvSpPr>
        <p:spPr>
          <a:xfrm>
            <a:off x="7960391" y="242371"/>
            <a:ext cx="4114095" cy="2980903"/>
          </a:xfrm>
          <a:prstGeom prst="cloudCallout">
            <a:avLst>
              <a:gd name="adj1" fmla="val -59733"/>
              <a:gd name="adj2" fmla="val 5951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2" descr="Appel tekenen: leer hoe je stap voor stap een appel kunt tekenen">
            <a:extLst>
              <a:ext uri="{FF2B5EF4-FFF2-40B4-BE49-F238E27FC236}">
                <a16:creationId xmlns:a16="http://schemas.microsoft.com/office/drawing/2014/main" id="{5765E534-021F-4786-ACD4-37208C46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36" y="501080"/>
            <a:ext cx="3627879" cy="241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D59455E-AEC7-41C2-B82A-B48CFC57AE32}"/>
              </a:ext>
            </a:extLst>
          </p:cNvPr>
          <p:cNvSpPr/>
          <p:nvPr/>
        </p:nvSpPr>
        <p:spPr>
          <a:xfrm>
            <a:off x="9127411" y="1605427"/>
            <a:ext cx="1247127" cy="516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€0,70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D1ADCFF-3B66-4F1E-8C18-3B874229361F}"/>
              </a:ext>
            </a:extLst>
          </p:cNvPr>
          <p:cNvSpPr txBox="1"/>
          <p:nvPr/>
        </p:nvSpPr>
        <p:spPr>
          <a:xfrm>
            <a:off x="9909884" y="702000"/>
            <a:ext cx="199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Volgende week</a:t>
            </a:r>
          </a:p>
        </p:txBody>
      </p:sp>
    </p:spTree>
    <p:extLst>
      <p:ext uri="{BB962C8B-B14F-4D97-AF65-F5344CB8AC3E}">
        <p14:creationId xmlns:p14="http://schemas.microsoft.com/office/powerpoint/2010/main" val="23326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B96BB-8A5A-413B-8231-4DE1B6EC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markt</a:t>
            </a:r>
          </a:p>
        </p:txBody>
      </p:sp>
      <p:pic>
        <p:nvPicPr>
          <p:cNvPr id="4" name="Graphic 3" descr="Man met effen opvulling">
            <a:extLst>
              <a:ext uri="{FF2B5EF4-FFF2-40B4-BE49-F238E27FC236}">
                <a16:creationId xmlns:a16="http://schemas.microsoft.com/office/drawing/2014/main" id="{F9F554F3-29A0-417E-A0A2-26826846A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411" y="2339015"/>
            <a:ext cx="4907943" cy="4907943"/>
          </a:xfrm>
          <a:prstGeom prst="rect">
            <a:avLst/>
          </a:prstGeom>
        </p:spPr>
      </p:pic>
      <p:pic>
        <p:nvPicPr>
          <p:cNvPr id="8" name="Graphic 7" descr="Kiosk silhouet">
            <a:extLst>
              <a:ext uri="{FF2B5EF4-FFF2-40B4-BE49-F238E27FC236}">
                <a16:creationId xmlns:a16="http://schemas.microsoft.com/office/drawing/2014/main" id="{EE2D9C16-E93D-4BA5-8107-70E55BF8A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87947" y="2057400"/>
            <a:ext cx="3700478" cy="3700478"/>
          </a:xfrm>
          <a:prstGeom prst="rect">
            <a:avLst/>
          </a:prstGeom>
        </p:spPr>
      </p:pic>
      <p:pic>
        <p:nvPicPr>
          <p:cNvPr id="10" name="Graphic 9" descr="Gebruiker met effen opvulling">
            <a:extLst>
              <a:ext uri="{FF2B5EF4-FFF2-40B4-BE49-F238E27FC236}">
                <a16:creationId xmlns:a16="http://schemas.microsoft.com/office/drawing/2014/main" id="{A0A116A0-C512-43F8-9395-16AB1C820C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8616" y="3069115"/>
            <a:ext cx="1389962" cy="1389962"/>
          </a:xfrm>
          <a:prstGeom prst="rect">
            <a:avLst/>
          </a:prstGeom>
        </p:spPr>
      </p:pic>
      <p:pic>
        <p:nvPicPr>
          <p:cNvPr id="11" name="Picture 2" descr="Appel tekenen: leer hoe je stap voor stap een appel kunt tekenen">
            <a:extLst>
              <a:ext uri="{FF2B5EF4-FFF2-40B4-BE49-F238E27FC236}">
                <a16:creationId xmlns:a16="http://schemas.microsoft.com/office/drawing/2014/main" id="{27F51989-16D8-48B6-8EEA-54C6FC69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54" y="2977577"/>
            <a:ext cx="3073122" cy="20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FC699DBB-85F3-47F2-9E48-1044505C2FA8}"/>
              </a:ext>
            </a:extLst>
          </p:cNvPr>
          <p:cNvSpPr/>
          <p:nvPr/>
        </p:nvSpPr>
        <p:spPr>
          <a:xfrm>
            <a:off x="6424041" y="3907639"/>
            <a:ext cx="745857" cy="445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€1</a:t>
            </a:r>
          </a:p>
        </p:txBody>
      </p:sp>
    </p:spTree>
    <p:extLst>
      <p:ext uri="{BB962C8B-B14F-4D97-AF65-F5344CB8AC3E}">
        <p14:creationId xmlns:p14="http://schemas.microsoft.com/office/powerpoint/2010/main" val="34644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24258 0.1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61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25208 0.095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Vrouw met effen opvulling">
            <a:extLst>
              <a:ext uri="{FF2B5EF4-FFF2-40B4-BE49-F238E27FC236}">
                <a16:creationId xmlns:a16="http://schemas.microsoft.com/office/drawing/2014/main" id="{4EC5A16C-1B82-4AA4-AEDB-268A1D6D7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5208" y="1781292"/>
            <a:ext cx="3564400" cy="356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03564A-4B04-4618-B663-1F63DF96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appel verkopen</a:t>
            </a:r>
          </a:p>
        </p:txBody>
      </p:sp>
      <p:pic>
        <p:nvPicPr>
          <p:cNvPr id="4" name="Graphic 3" descr="Man met effen opvulling">
            <a:extLst>
              <a:ext uri="{FF2B5EF4-FFF2-40B4-BE49-F238E27FC236}">
                <a16:creationId xmlns:a16="http://schemas.microsoft.com/office/drawing/2014/main" id="{F0489409-FF20-4E30-AC59-115101525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411" y="2339015"/>
            <a:ext cx="4907943" cy="4907943"/>
          </a:xfrm>
          <a:prstGeom prst="rect">
            <a:avLst/>
          </a:prstGeom>
        </p:spPr>
      </p:pic>
      <p:pic>
        <p:nvPicPr>
          <p:cNvPr id="5" name="Picture 2" descr="Appel tekenen: leer hoe je stap voor stap een appel kunt tekenen">
            <a:extLst>
              <a:ext uri="{FF2B5EF4-FFF2-40B4-BE49-F238E27FC236}">
                <a16:creationId xmlns:a16="http://schemas.microsoft.com/office/drawing/2014/main" id="{364E7AAF-3A7A-4470-845C-AF119E967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78" y="3671639"/>
            <a:ext cx="3073122" cy="20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A1404706-0485-4936-9D9E-ACD4580E46A6}"/>
              </a:ext>
            </a:extLst>
          </p:cNvPr>
          <p:cNvSpPr/>
          <p:nvPr/>
        </p:nvSpPr>
        <p:spPr>
          <a:xfrm>
            <a:off x="3655210" y="4649140"/>
            <a:ext cx="745857" cy="445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€1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9ABD6DD-B104-41AD-9D58-9A36C18969F2}"/>
              </a:ext>
            </a:extLst>
          </p:cNvPr>
          <p:cNvSpPr/>
          <p:nvPr/>
        </p:nvSpPr>
        <p:spPr>
          <a:xfrm>
            <a:off x="6970021" y="3429000"/>
            <a:ext cx="1780024" cy="807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€1,00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841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33659 -0.14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7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33815 -0.181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31432 0.125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Winkel met effen opvulling">
            <a:extLst>
              <a:ext uri="{FF2B5EF4-FFF2-40B4-BE49-F238E27FC236}">
                <a16:creationId xmlns:a16="http://schemas.microsoft.com/office/drawing/2014/main" id="{0F582158-557F-4D61-8ADD-B92C8DDAA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7144" y="951410"/>
            <a:ext cx="3406910" cy="34069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7ED4E3-FA09-47DA-94C8-FD5057F7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week</a:t>
            </a:r>
          </a:p>
        </p:txBody>
      </p:sp>
      <p:pic>
        <p:nvPicPr>
          <p:cNvPr id="4" name="Graphic 3" descr="Man met effen opvulling">
            <a:extLst>
              <a:ext uri="{FF2B5EF4-FFF2-40B4-BE49-F238E27FC236}">
                <a16:creationId xmlns:a16="http://schemas.microsoft.com/office/drawing/2014/main" id="{92B0D919-1287-43F1-82B9-DC3AF8693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250086" y="2460201"/>
            <a:ext cx="4907943" cy="4907943"/>
          </a:xfrm>
          <a:prstGeom prst="rect">
            <a:avLst/>
          </a:prstGeom>
        </p:spPr>
      </p:pic>
      <p:pic>
        <p:nvPicPr>
          <p:cNvPr id="5" name="Graphic 4" descr="Kiosk silhouet">
            <a:extLst>
              <a:ext uri="{FF2B5EF4-FFF2-40B4-BE49-F238E27FC236}">
                <a16:creationId xmlns:a16="http://schemas.microsoft.com/office/drawing/2014/main" id="{1F26BC41-D950-402E-A114-80308B0C5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7947" y="2057400"/>
            <a:ext cx="3700478" cy="3700478"/>
          </a:xfrm>
          <a:prstGeom prst="rect">
            <a:avLst/>
          </a:prstGeom>
        </p:spPr>
      </p:pic>
      <p:pic>
        <p:nvPicPr>
          <p:cNvPr id="6" name="Picture 2" descr="Appel tekenen: leer hoe je stap voor stap een appel kunt tekenen">
            <a:extLst>
              <a:ext uri="{FF2B5EF4-FFF2-40B4-BE49-F238E27FC236}">
                <a16:creationId xmlns:a16="http://schemas.microsoft.com/office/drawing/2014/main" id="{81D4746F-1FCF-4A33-8AAF-F4FF43196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93" y="1734477"/>
            <a:ext cx="3073122" cy="20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F51B36EA-19D8-45C6-9805-0F8D9FEF16D8}"/>
              </a:ext>
            </a:extLst>
          </p:cNvPr>
          <p:cNvSpPr/>
          <p:nvPr/>
        </p:nvSpPr>
        <p:spPr>
          <a:xfrm>
            <a:off x="2581573" y="2594976"/>
            <a:ext cx="1389962" cy="5723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€0,70</a:t>
            </a:r>
          </a:p>
        </p:txBody>
      </p:sp>
      <p:pic>
        <p:nvPicPr>
          <p:cNvPr id="8" name="Graphic 7" descr="Gebruiker met effen opvulling">
            <a:extLst>
              <a:ext uri="{FF2B5EF4-FFF2-40B4-BE49-F238E27FC236}">
                <a16:creationId xmlns:a16="http://schemas.microsoft.com/office/drawing/2014/main" id="{F75C6952-0E80-48C9-9534-6E0AF96703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43205" y="3087612"/>
            <a:ext cx="1389962" cy="1389962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38FF8671-43A4-4D6D-B5F1-E574551EE0CE}"/>
              </a:ext>
            </a:extLst>
          </p:cNvPr>
          <p:cNvSpPr/>
          <p:nvPr/>
        </p:nvSpPr>
        <p:spPr>
          <a:xfrm>
            <a:off x="1877833" y="5578161"/>
            <a:ext cx="1780024" cy="807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€0,30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1B0E457-C40D-4A1B-AF8D-BB41C818B78B}"/>
              </a:ext>
            </a:extLst>
          </p:cNvPr>
          <p:cNvSpPr/>
          <p:nvPr/>
        </p:nvSpPr>
        <p:spPr>
          <a:xfrm>
            <a:off x="1877833" y="4680377"/>
            <a:ext cx="1780024" cy="807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€0,70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475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9622 0.2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8" y="125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9622 0.237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8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0.09883 -0.290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Gebruiker met effen opvulling">
            <a:extLst>
              <a:ext uri="{FF2B5EF4-FFF2-40B4-BE49-F238E27FC236}">
                <a16:creationId xmlns:a16="http://schemas.microsoft.com/office/drawing/2014/main" id="{F75C6952-0E80-48C9-9534-6E0AF9670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205" y="3087612"/>
            <a:ext cx="1389962" cy="1389962"/>
          </a:xfrm>
          <a:prstGeom prst="rect">
            <a:avLst/>
          </a:prstGeom>
        </p:spPr>
      </p:pic>
      <p:pic>
        <p:nvPicPr>
          <p:cNvPr id="10" name="Graphic 9" descr="Winkel met effen opvulling">
            <a:extLst>
              <a:ext uri="{FF2B5EF4-FFF2-40B4-BE49-F238E27FC236}">
                <a16:creationId xmlns:a16="http://schemas.microsoft.com/office/drawing/2014/main" id="{0F582158-557F-4D61-8ADD-B92C8DDAA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7144" y="951410"/>
            <a:ext cx="3406910" cy="34069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7ED4E3-FA09-47DA-94C8-FD5057F7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week</a:t>
            </a:r>
          </a:p>
        </p:txBody>
      </p:sp>
      <p:pic>
        <p:nvPicPr>
          <p:cNvPr id="4" name="Graphic 3" descr="Man met effen opvulling">
            <a:extLst>
              <a:ext uri="{FF2B5EF4-FFF2-40B4-BE49-F238E27FC236}">
                <a16:creationId xmlns:a16="http://schemas.microsoft.com/office/drawing/2014/main" id="{92B0D919-1287-43F1-82B9-DC3AF86939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250086" y="2460201"/>
            <a:ext cx="4907943" cy="4907943"/>
          </a:xfrm>
          <a:prstGeom prst="rect">
            <a:avLst/>
          </a:prstGeom>
        </p:spPr>
      </p:pic>
      <p:pic>
        <p:nvPicPr>
          <p:cNvPr id="5" name="Graphic 4" descr="Kiosk silhouet">
            <a:extLst>
              <a:ext uri="{FF2B5EF4-FFF2-40B4-BE49-F238E27FC236}">
                <a16:creationId xmlns:a16="http://schemas.microsoft.com/office/drawing/2014/main" id="{1F26BC41-D950-402E-A114-80308B0C52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87947" y="2057400"/>
            <a:ext cx="3700478" cy="3700478"/>
          </a:xfrm>
          <a:prstGeom prst="rect">
            <a:avLst/>
          </a:prstGeom>
        </p:spPr>
      </p:pic>
      <p:pic>
        <p:nvPicPr>
          <p:cNvPr id="6" name="Picture 2" descr="Appel tekenen: leer hoe je stap voor stap een appel kunt tekenen">
            <a:extLst>
              <a:ext uri="{FF2B5EF4-FFF2-40B4-BE49-F238E27FC236}">
                <a16:creationId xmlns:a16="http://schemas.microsoft.com/office/drawing/2014/main" id="{81D4746F-1FCF-4A33-8AAF-F4FF43196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89" y="3571454"/>
            <a:ext cx="3073122" cy="20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F51B36EA-19D8-45C6-9805-0F8D9FEF16D8}"/>
              </a:ext>
            </a:extLst>
          </p:cNvPr>
          <p:cNvSpPr/>
          <p:nvPr/>
        </p:nvSpPr>
        <p:spPr>
          <a:xfrm>
            <a:off x="1946469" y="4431953"/>
            <a:ext cx="1389962" cy="5723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€0,70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FF8671-43A4-4D6D-B5F1-E574551EE0CE}"/>
              </a:ext>
            </a:extLst>
          </p:cNvPr>
          <p:cNvSpPr/>
          <p:nvPr/>
        </p:nvSpPr>
        <p:spPr>
          <a:xfrm>
            <a:off x="1877833" y="5578161"/>
            <a:ext cx="1780024" cy="807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€0,30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812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38255 -0.11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28" y="-59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38255 -0.117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2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9FF8E3-1A17-4387-BED6-0B7C17A4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 kan dat ook met aandelen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80D7BD-0910-4D1B-945D-37AC723E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denkt dat een aandeel binnenkort minder waard wordt.</a:t>
            </a:r>
          </a:p>
          <a:p>
            <a:r>
              <a:rPr lang="nl-NL" dirty="0"/>
              <a:t>Je leent dat aandeel nu en verkoopt het.</a:t>
            </a:r>
          </a:p>
          <a:p>
            <a:r>
              <a:rPr lang="nl-NL" dirty="0"/>
              <a:t>Wanneer het aandeel inderdaad minder waard wordt koop je het. </a:t>
            </a:r>
          </a:p>
          <a:p>
            <a:r>
              <a:rPr lang="nl-NL" dirty="0"/>
              <a:t>Je geeft het aandeel wat je geleend hebt terug aan de eigenaar. </a:t>
            </a:r>
          </a:p>
        </p:txBody>
      </p:sp>
    </p:spTree>
    <p:extLst>
      <p:ext uri="{BB962C8B-B14F-4D97-AF65-F5344CB8AC3E}">
        <p14:creationId xmlns:p14="http://schemas.microsoft.com/office/powerpoint/2010/main" val="25085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Standaard">
  <a:themeElements>
    <a:clrScheme name="ECO presentatie">
      <a:dk1>
        <a:srgbClr val="FFFFFF"/>
      </a:dk1>
      <a:lt1>
        <a:srgbClr val="323232"/>
      </a:lt1>
      <a:dk2>
        <a:srgbClr val="96BA81"/>
      </a:dk2>
      <a:lt2>
        <a:srgbClr val="E7E6E6"/>
      </a:lt2>
      <a:accent1>
        <a:srgbClr val="96BA81"/>
      </a:accent1>
      <a:accent2>
        <a:srgbClr val="64C864"/>
      </a:accent2>
      <a:accent3>
        <a:srgbClr val="6464C8"/>
      </a:accent3>
      <a:accent4>
        <a:srgbClr val="C8C864"/>
      </a:accent4>
      <a:accent5>
        <a:srgbClr val="64C8C8"/>
      </a:accent5>
      <a:accent6>
        <a:srgbClr val="232323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" id="{365366A2-4DF0-4595-A48C-0EE8E9F19A99}" vid="{E79807C0-1B4B-4B2D-B908-2B90B887B98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578</Words>
  <Application>Microsoft Office PowerPoint</Application>
  <PresentationFormat>Breedbeeld</PresentationFormat>
  <Paragraphs>85</Paragraphs>
  <Slides>15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Graphik-Web</vt:lpstr>
      <vt:lpstr>Wingdings</vt:lpstr>
      <vt:lpstr>Segoe UI</vt:lpstr>
      <vt:lpstr>1_Standaard</vt:lpstr>
      <vt:lpstr>Wat is er aan de hand met Gamestop?</vt:lpstr>
      <vt:lpstr>Het nieuws de afgelopen dagen</vt:lpstr>
      <vt:lpstr>Game stop</vt:lpstr>
      <vt:lpstr>Short gaan</vt:lpstr>
      <vt:lpstr>Op de markt</vt:lpstr>
      <vt:lpstr>De appel verkopen</vt:lpstr>
      <vt:lpstr>Volgende week</vt:lpstr>
      <vt:lpstr>Volgende week</vt:lpstr>
      <vt:lpstr>Zo kan dat ook met aandelen</vt:lpstr>
      <vt:lpstr>Gamestop</vt:lpstr>
      <vt:lpstr>gAMESTOP</vt:lpstr>
      <vt:lpstr>Wall Street bets</vt:lpstr>
      <vt:lpstr>De werkelijkheid</vt:lpstr>
      <vt:lpstr>De gevolgen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ECON403 – MODULE HEDEN, VERLEDEN EN TOEKOMST</dc:title>
  <dc:creator>John Hendriks</dc:creator>
  <cp:lastModifiedBy>John Hendriks</cp:lastModifiedBy>
  <cp:revision>40</cp:revision>
  <dcterms:created xsi:type="dcterms:W3CDTF">2018-10-20T13:13:21Z</dcterms:created>
  <dcterms:modified xsi:type="dcterms:W3CDTF">2021-01-31T18:03:07Z</dcterms:modified>
</cp:coreProperties>
</file>