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2"/>
  </p:notesMasterIdLst>
  <p:sldIdLst>
    <p:sldId id="256" r:id="rId2"/>
    <p:sldId id="259" r:id="rId3"/>
    <p:sldId id="306" r:id="rId4"/>
    <p:sldId id="261" r:id="rId5"/>
    <p:sldId id="283" r:id="rId6"/>
    <p:sldId id="284" r:id="rId7"/>
    <p:sldId id="299" r:id="rId8"/>
    <p:sldId id="286" r:id="rId9"/>
    <p:sldId id="300" r:id="rId10"/>
    <p:sldId id="288" r:id="rId11"/>
    <p:sldId id="301" r:id="rId12"/>
    <p:sldId id="290" r:id="rId13"/>
    <p:sldId id="302" r:id="rId14"/>
    <p:sldId id="303" r:id="rId15"/>
    <p:sldId id="292" r:id="rId16"/>
    <p:sldId id="295" r:id="rId17"/>
    <p:sldId id="304" r:id="rId18"/>
    <p:sldId id="296" r:id="rId19"/>
    <p:sldId id="305" r:id="rId20"/>
    <p:sldId id="28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50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8" roundtripDataSignature="AMtx7mhmCU8mqRssHzt4oLbR5Ff2yvIy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endriks" initials="JH" lastIdx="1" clrIdx="0">
    <p:extLst>
      <p:ext uri="{19B8F6BF-5375-455C-9EA6-DF929625EA0E}">
        <p15:presenceInfo xmlns:p15="http://schemas.microsoft.com/office/powerpoint/2012/main" userId="3efa06030e8332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D543E-21EA-4546-9CB1-A5FA388CAC3B}" v="219" dt="2020-05-18T15:18:17.982"/>
    <p1510:client id="{90E95DFF-D132-4A1B-AD0D-DD990A6DE692}" v="5" dt="2020-05-18T11:32:10.004"/>
  </p1510:revLst>
</p1510:revInfo>
</file>

<file path=ppt/tableStyles.xml><?xml version="1.0" encoding="utf-8"?>
<a:tblStyleLst xmlns:a="http://schemas.openxmlformats.org/drawingml/2006/main" def="{073A0DAA-6AF3-43AB-8588-CEC1D06C72B9}">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110" d="100"/>
          <a:sy n="110" d="100"/>
        </p:scale>
        <p:origin x="378" y="108"/>
      </p:cViewPr>
      <p:guideLst>
        <p:guide orient="horz" pos="2160"/>
        <p:guide pos="35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16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derwerp">
    <p:spTree>
      <p:nvGrpSpPr>
        <p:cNvPr id="1" name=""/>
        <p:cNvGrpSpPr/>
        <p:nvPr/>
      </p:nvGrpSpPr>
      <p:grpSpPr>
        <a:xfrm>
          <a:off x="0" y="0"/>
          <a:ext cx="0" cy="0"/>
          <a:chOff x="0" y="0"/>
          <a:chExt cx="0" cy="0"/>
        </a:xfrm>
      </p:grpSpPr>
      <p:sp>
        <p:nvSpPr>
          <p:cNvPr id="2" name="Title 1"/>
          <p:cNvSpPr>
            <a:spLocks noGrp="1"/>
          </p:cNvSpPr>
          <p:nvPr>
            <p:ph type="title"/>
          </p:nvPr>
        </p:nvSpPr>
        <p:spPr>
          <a:xfrm>
            <a:off x="1514700" y="1828804"/>
            <a:ext cx="9000000" cy="1400175"/>
          </a:xfrm>
          <a:prstGeom prst="rect">
            <a:avLst/>
          </a:prstGeom>
        </p:spPr>
        <p:txBody>
          <a:bodyPr lIns="0" tIns="0" rIns="0" bIns="0" anchor="b" anchorCtr="0">
            <a:normAutofit/>
          </a:bodyPr>
          <a:lstStyle>
            <a:lvl1pPr>
              <a:defRPr sz="4000" b="1" cap="all" spc="150" baseline="0">
                <a:latin typeface="+mj-lt"/>
              </a:defRPr>
            </a:lvl1pPr>
          </a:lstStyle>
          <a:p>
            <a:r>
              <a:rPr lang="nl-NL" dirty="0"/>
              <a:t>Klik om stijl te bewerken</a:t>
            </a:r>
            <a:endParaRPr lang="en-US" dirty="0"/>
          </a:p>
        </p:txBody>
      </p:sp>
      <p:cxnSp>
        <p:nvCxnSpPr>
          <p:cNvPr id="8" name="Rechte verbindingslijn 7"/>
          <p:cNvCxnSpPr>
            <a:cxnSpLocks/>
          </p:cNvCxnSpPr>
          <p:nvPr/>
        </p:nvCxnSpPr>
        <p:spPr>
          <a:xfrm>
            <a:off x="1514700" y="3333754"/>
            <a:ext cx="900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a:extLst>
              <a:ext uri="{FF2B5EF4-FFF2-40B4-BE49-F238E27FC236}">
                <a16:creationId xmlns:a16="http://schemas.microsoft.com/office/drawing/2014/main" id="{0659D448-3672-44C0-A7A3-66D6F3AF7B46}"/>
              </a:ext>
            </a:extLst>
          </p:cNvPr>
          <p:cNvSpPr>
            <a:spLocks noGrp="1"/>
          </p:cNvSpPr>
          <p:nvPr>
            <p:ph type="body" sz="quarter" idx="10"/>
          </p:nvPr>
        </p:nvSpPr>
        <p:spPr>
          <a:xfrm>
            <a:off x="1514700" y="3490544"/>
            <a:ext cx="9000000" cy="1660525"/>
          </a:xfrm>
          <a:prstGeom prst="rect">
            <a:avLst/>
          </a:prstGeom>
        </p:spPr>
        <p:txBody>
          <a:bodyPr lIns="0" tIns="0" rIns="0" bIns="0"/>
          <a:lstStyle>
            <a:lvl1pPr marL="0" indent="0">
              <a:buFontTx/>
              <a:buNone/>
              <a:defRPr sz="2400" i="1"/>
            </a:lvl1pPr>
            <a:lvl5pPr marL="0" indent="0">
              <a:buNone/>
              <a:defRPr i="1"/>
            </a:lvl5pPr>
          </a:lstStyle>
          <a:p>
            <a:pPr lvl="0"/>
            <a:r>
              <a:rPr lang="nl-NL" dirty="0"/>
              <a:t>Tekststijl van het model bewerken</a:t>
            </a:r>
          </a:p>
        </p:txBody>
      </p:sp>
    </p:spTree>
    <p:extLst>
      <p:ext uri="{BB962C8B-B14F-4D97-AF65-F5344CB8AC3E}">
        <p14:creationId xmlns:p14="http://schemas.microsoft.com/office/powerpoint/2010/main" val="191063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derwerp + Aantekeningen">
    <p:spTree>
      <p:nvGrpSpPr>
        <p:cNvPr id="1" name=""/>
        <p:cNvGrpSpPr/>
        <p:nvPr/>
      </p:nvGrpSpPr>
      <p:grpSpPr>
        <a:xfrm>
          <a:off x="0" y="0"/>
          <a:ext cx="0" cy="0"/>
          <a:chOff x="0" y="0"/>
          <a:chExt cx="0" cy="0"/>
        </a:xfrm>
      </p:grpSpPr>
      <p:sp>
        <p:nvSpPr>
          <p:cNvPr id="2" name="Title 1"/>
          <p:cNvSpPr>
            <a:spLocks noGrp="1"/>
          </p:cNvSpPr>
          <p:nvPr>
            <p:ph type="title"/>
          </p:nvPr>
        </p:nvSpPr>
        <p:spPr>
          <a:xfrm>
            <a:off x="1514700" y="1"/>
            <a:ext cx="8100000" cy="1403998"/>
          </a:xfrm>
          <a:prstGeom prst="rect">
            <a:avLst/>
          </a:prstGeom>
        </p:spPr>
        <p:txBody>
          <a:bodyPr lIns="0" tIns="0" rIns="0" bIns="0" anchor="b" anchorCtr="0">
            <a:normAutofit/>
          </a:bodyPr>
          <a:lstStyle>
            <a:lvl1pPr>
              <a:defRPr sz="2800" b="0" cap="all" spc="150" baseline="0">
                <a:latin typeface="+mj-lt"/>
              </a:defRPr>
            </a:lvl1pPr>
          </a:lstStyle>
          <a:p>
            <a:r>
              <a:rPr lang="nl-NL" dirty="0"/>
              <a:t>Klik om stijl te bewerken</a:t>
            </a:r>
            <a:endParaRPr lang="en-US" dirty="0"/>
          </a:p>
        </p:txBody>
      </p:sp>
      <p:sp>
        <p:nvSpPr>
          <p:cNvPr id="3" name="Content Placeholder 2"/>
          <p:cNvSpPr>
            <a:spLocks noGrp="1"/>
          </p:cNvSpPr>
          <p:nvPr>
            <p:ph idx="1" hasCustomPrompt="1"/>
          </p:nvPr>
        </p:nvSpPr>
        <p:spPr>
          <a:xfrm>
            <a:off x="974700" y="1609725"/>
            <a:ext cx="8640000" cy="5248275"/>
          </a:xfrm>
          <a:prstGeom prst="rect">
            <a:avLst/>
          </a:prstGeom>
        </p:spPr>
        <p:txBody>
          <a:bodyPr lIns="0" tIns="0" rIns="0" bIns="0">
            <a:normAutofit/>
          </a:bodyPr>
          <a:lstStyle>
            <a:lvl1pPr marL="536575" indent="-360363">
              <a:lnSpc>
                <a:spcPct val="125000"/>
              </a:lnSpc>
              <a:spcBef>
                <a:spcPts val="0"/>
              </a:spcBef>
              <a:buClr>
                <a:schemeClr val="bg2"/>
              </a:buClr>
              <a:buFont typeface="Wingdings" panose="05000000000000000000" pitchFamily="2" charset="2"/>
              <a:buChar char=""/>
              <a:tabLst>
                <a:tab pos="1077913" algn="l"/>
              </a:tabLst>
              <a:defRPr sz="2000"/>
            </a:lvl1pPr>
            <a:lvl2pPr marL="809625" indent="-273050">
              <a:lnSpc>
                <a:spcPct val="125000"/>
              </a:lnSpc>
              <a:spcBef>
                <a:spcPts val="0"/>
              </a:spcBef>
              <a:buClr>
                <a:schemeClr val="bg2"/>
              </a:buClr>
              <a:buFont typeface="Wingdings" panose="05000000000000000000" pitchFamily="2" charset="2"/>
              <a:buChar char=""/>
              <a:defRPr sz="1800"/>
            </a:lvl2pPr>
            <a:lvl3pPr marL="1073150" indent="-263525">
              <a:lnSpc>
                <a:spcPct val="125000"/>
              </a:lnSpc>
              <a:spcBef>
                <a:spcPts val="0"/>
              </a:spcBef>
              <a:buClr>
                <a:schemeClr val="bg2"/>
              </a:buClr>
              <a:buFont typeface="Wingdings" panose="05000000000000000000" pitchFamily="2" charset="2"/>
              <a:buChar char=""/>
              <a:tabLst/>
              <a:defRPr sz="1800"/>
            </a:lvl3pPr>
            <a:lvl4pPr marL="1344613" indent="-271463">
              <a:lnSpc>
                <a:spcPct val="125000"/>
              </a:lnSpc>
              <a:spcBef>
                <a:spcPts val="0"/>
              </a:spcBef>
              <a:buClr>
                <a:schemeClr val="bg2"/>
              </a:buClr>
              <a:buFont typeface="Wingdings" panose="05000000000000000000" pitchFamily="2" charset="2"/>
              <a:buChar char=""/>
              <a:defRPr sz="1800"/>
            </a:lvl4pPr>
            <a:lvl5pPr marL="1617663" indent="-273050">
              <a:lnSpc>
                <a:spcPct val="125000"/>
              </a:lnSpc>
              <a:spcBef>
                <a:spcPts val="0"/>
              </a:spcBef>
              <a:buClr>
                <a:schemeClr val="bg2"/>
              </a:buClr>
              <a:buFont typeface="Wingdings" panose="05000000000000000000" pitchFamily="2" charset="2"/>
              <a:buChar char=""/>
              <a:defRPr sz="18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cxnSp>
        <p:nvCxnSpPr>
          <p:cNvPr id="8" name="Rechte verbindingslijn 7"/>
          <p:cNvCxnSpPr>
            <a:cxnSpLocks/>
          </p:cNvCxnSpPr>
          <p:nvPr/>
        </p:nvCxnSpPr>
        <p:spPr>
          <a:xfrm>
            <a:off x="1514700" y="1504950"/>
            <a:ext cx="810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20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derwerp + Aantekeninge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000" y="1032164"/>
            <a:ext cx="10080000" cy="4075545"/>
          </a:xfrm>
          <a:prstGeom prst="rect">
            <a:avLst/>
          </a:prstGeom>
        </p:spPr>
        <p:txBody>
          <a:bodyPr lIns="0" tIns="0" rIns="0" bIns="0" anchor="ctr">
            <a:normAutofit/>
          </a:bodyPr>
          <a:lstStyle>
            <a:lvl1pPr marL="176212" indent="0" algn="ctr">
              <a:lnSpc>
                <a:spcPct val="125000"/>
              </a:lnSpc>
              <a:spcBef>
                <a:spcPts val="0"/>
              </a:spcBef>
              <a:buFont typeface="Arial" panose="020B0604020202020204" pitchFamily="34" charset="0"/>
              <a:buNone/>
              <a:tabLst>
                <a:tab pos="1077913" algn="l"/>
              </a:tabLst>
              <a:defRPr sz="3200"/>
            </a:lvl1pPr>
            <a:lvl2pPr marL="809625" indent="-273050">
              <a:lnSpc>
                <a:spcPct val="125000"/>
              </a:lnSpc>
              <a:spcBef>
                <a:spcPts val="0"/>
              </a:spcBef>
              <a:buFont typeface="Wingdings" panose="05000000000000000000" pitchFamily="2" charset="2"/>
              <a:buChar char=""/>
              <a:defRPr sz="1800"/>
            </a:lvl2pPr>
            <a:lvl3pPr marL="1073150" indent="-263525">
              <a:lnSpc>
                <a:spcPct val="125000"/>
              </a:lnSpc>
              <a:spcBef>
                <a:spcPts val="0"/>
              </a:spcBef>
              <a:buFont typeface="Wingdings" panose="05000000000000000000" pitchFamily="2" charset="2"/>
              <a:buChar char=""/>
              <a:tabLst/>
              <a:defRPr sz="1800"/>
            </a:lvl3pPr>
            <a:lvl4pPr marL="1344613" indent="-271463">
              <a:lnSpc>
                <a:spcPct val="125000"/>
              </a:lnSpc>
              <a:spcBef>
                <a:spcPts val="0"/>
              </a:spcBef>
              <a:buFont typeface="Wingdings" panose="05000000000000000000" pitchFamily="2" charset="2"/>
              <a:buChar char=""/>
              <a:defRPr sz="1800"/>
            </a:lvl4pPr>
            <a:lvl5pPr marL="1617663" indent="-273050">
              <a:lnSpc>
                <a:spcPct val="125000"/>
              </a:lnSpc>
              <a:spcBef>
                <a:spcPts val="0"/>
              </a:spcBef>
              <a:buFont typeface="Wingdings" panose="05000000000000000000" pitchFamily="2" charset="2"/>
              <a:buChar char=""/>
              <a:defRPr sz="1800"/>
            </a:lvl5pPr>
          </a:lstStyle>
          <a:p>
            <a:pPr lvl="0"/>
            <a:endParaRPr lang="en-US" dirty="0"/>
          </a:p>
        </p:txBody>
      </p:sp>
    </p:spTree>
    <p:extLst>
      <p:ext uri="{BB962C8B-B14F-4D97-AF65-F5344CB8AC3E}">
        <p14:creationId xmlns:p14="http://schemas.microsoft.com/office/powerpoint/2010/main" val="35336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435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50C0E70-90E7-41A6-AA63-0FB4679ABEE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96000" y="-351000"/>
            <a:ext cx="6700051" cy="7560000"/>
          </a:xfrm>
          <a:prstGeom prst="rect">
            <a:avLst/>
          </a:prstGeom>
        </p:spPr>
      </p:pic>
    </p:spTree>
    <p:extLst>
      <p:ext uri="{BB962C8B-B14F-4D97-AF65-F5344CB8AC3E}">
        <p14:creationId xmlns:p14="http://schemas.microsoft.com/office/powerpoint/2010/main" val="2713061519"/>
      </p:ext>
    </p:extLst>
  </p:cSld>
  <p:clrMap bg1="dk1" tx1="lt1" bg2="dk2" tx2="lt2" accent1="accent1" accent2="accent2" accent3="accent3" accent4="accent4" accent5="accent5" accent6="accent6" hlink="hlink" folHlink="folHlink"/>
  <p:sldLayoutIdLst>
    <p:sldLayoutId id="2147483653" r:id="rId1"/>
    <p:sldLayoutId id="2147483654" r:id="rId2"/>
    <p:sldLayoutId id="2147483656"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economiecompactonline/" TargetMode="External"/><Relationship Id="rId13" Type="http://schemas.openxmlformats.org/officeDocument/2006/relationships/image" Target="../media/image10.sv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hyperlink" Target="https://economiecompactonline.nl/?utm_source=werkvorm&amp;utm_medium=powerpoint&amp;utm_campaign=werkvorm_powerpoint" TargetMode="External"/><Relationship Id="rId2" Type="http://schemas.openxmlformats.org/officeDocument/2006/relationships/notesSlide" Target="../notesSlides/notesSlide1.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mailto:economiecompactonline@gmail.com" TargetMode="External"/><Relationship Id="rId5" Type="http://schemas.openxmlformats.org/officeDocument/2006/relationships/hyperlink" Target="https://www.instagram.com/economiecompactonline/" TargetMode="External"/><Relationship Id="rId15" Type="http://schemas.openxmlformats.org/officeDocument/2006/relationships/image" Target="../media/image11.png"/><Relationship Id="rId10" Type="http://schemas.openxmlformats.org/officeDocument/2006/relationships/image" Target="../media/image8.svg"/><Relationship Id="rId19"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hyperlink" Target="https://www.youtube.com/channel/UCZMWIQldxALd0Id5gf21GX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13111-D2BA-4096-877F-43889357BD76}"/>
              </a:ext>
            </a:extLst>
          </p:cNvPr>
          <p:cNvSpPr>
            <a:spLocks noGrp="1"/>
          </p:cNvSpPr>
          <p:nvPr>
            <p:ph type="title"/>
          </p:nvPr>
        </p:nvSpPr>
        <p:spPr/>
        <p:txBody>
          <a:bodyPr>
            <a:normAutofit/>
          </a:bodyPr>
          <a:lstStyle/>
          <a:p>
            <a:r>
              <a:rPr lang="nl-NL" sz="3600" dirty="0"/>
              <a:t>Wordt de post meer of minder?</a:t>
            </a:r>
          </a:p>
        </p:txBody>
      </p:sp>
      <p:sp>
        <p:nvSpPr>
          <p:cNvPr id="3" name="Tijdelijke aanduiding voor tekst 2">
            <a:extLst>
              <a:ext uri="{FF2B5EF4-FFF2-40B4-BE49-F238E27FC236}">
                <a16:creationId xmlns:a16="http://schemas.microsoft.com/office/drawing/2014/main" id="{D1BA6202-8CE4-463C-9076-041FD2970610}"/>
              </a:ext>
            </a:extLst>
          </p:cNvPr>
          <p:cNvSpPr>
            <a:spLocks noGrp="1"/>
          </p:cNvSpPr>
          <p:nvPr>
            <p:ph type="body" sz="quarter" idx="10"/>
          </p:nvPr>
        </p:nvSpPr>
        <p:spPr/>
        <p:txBody>
          <a:bodyPr/>
          <a:lstStyle/>
          <a:p>
            <a:r>
              <a:rPr lang="nl-NL" dirty="0"/>
              <a:t>Elementair boekhouden</a:t>
            </a:r>
          </a:p>
        </p:txBody>
      </p:sp>
    </p:spTree>
    <p:extLst>
      <p:ext uri="{BB962C8B-B14F-4D97-AF65-F5344CB8AC3E}">
        <p14:creationId xmlns:p14="http://schemas.microsoft.com/office/powerpoint/2010/main" val="223007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De onderneming schrijft elk jaar €10.000,- af op het bedrijfspand.</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bedrijfspand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1158804941"/>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a:t>
                      </a:r>
                      <a:r>
                        <a:rPr lang="nl-NL" dirty="0">
                          <a:solidFill>
                            <a:srgbClr val="FF0000"/>
                          </a:solidFill>
                          <a:latin typeface="Calibri" panose="020F0502020204030204" pitchFamily="34" charset="0"/>
                          <a:cs typeface="Calibri" panose="020F0502020204030204" pitchFamily="34" charset="0"/>
                        </a:rPr>
                        <a:t>€10.000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C0F302AC-0975-4735-BEC3-D0473A67CD68}"/>
              </a:ext>
            </a:extLst>
          </p:cNvPr>
          <p:cNvSpPr/>
          <p:nvPr/>
        </p:nvSpPr>
        <p:spPr>
          <a:xfrm>
            <a:off x="2686979" y="2333625"/>
            <a:ext cx="914865"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563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De onderneming schrijft elk jaar €10.000,- af op het bedrijfspand.</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eigen vermogen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3900113402"/>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a:t>
                      </a:r>
                      <a:r>
                        <a:rPr lang="nl-NL" dirty="0">
                          <a:solidFill>
                            <a:srgbClr val="FF0000"/>
                          </a:solidFill>
                          <a:latin typeface="Calibri" panose="020F0502020204030204" pitchFamily="34" charset="0"/>
                          <a:cs typeface="Calibri" panose="020F0502020204030204" pitchFamily="34" charset="0"/>
                        </a:rPr>
                        <a:t>€10.000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a:t>
                      </a:r>
                      <a:r>
                        <a:rPr lang="nl-NL" dirty="0">
                          <a:solidFill>
                            <a:srgbClr val="FF0000"/>
                          </a:solidFill>
                          <a:latin typeface="Calibri" panose="020F0502020204030204" pitchFamily="34" charset="0"/>
                          <a:cs typeface="Calibri" panose="020F0502020204030204" pitchFamily="34" charset="0"/>
                        </a:rPr>
                        <a:t>€10.000</a:t>
                      </a:r>
                      <a:endParaRPr lang="nl-NL" dirty="0">
                        <a:solidFill>
                          <a:srgbClr val="FF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a:t>
                      </a:r>
                      <a:r>
                        <a:rPr lang="nl-NL" dirty="0">
                          <a:solidFill>
                            <a:srgbClr val="FF0000"/>
                          </a:solidFill>
                          <a:latin typeface="Calibri" panose="020F0502020204030204" pitchFamily="34" charset="0"/>
                          <a:cs typeface="Calibri" panose="020F0502020204030204" pitchFamily="34" charset="0"/>
                        </a:rPr>
                        <a:t>€10.000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a:t>
                      </a:r>
                      <a:r>
                        <a:rPr lang="nl-NL" dirty="0">
                          <a:solidFill>
                            <a:srgbClr val="FF0000"/>
                          </a:solidFill>
                          <a:latin typeface="Calibri" panose="020F0502020204030204" pitchFamily="34" charset="0"/>
                          <a:cs typeface="Calibri" panose="020F0502020204030204" pitchFamily="34" charset="0"/>
                        </a:rPr>
                        <a:t>€10.000</a:t>
                      </a:r>
                      <a:endParaRPr lang="nl-NL"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BA684797-4A11-4F95-A374-1C1953C10BEA}"/>
              </a:ext>
            </a:extLst>
          </p:cNvPr>
          <p:cNvSpPr/>
          <p:nvPr/>
        </p:nvSpPr>
        <p:spPr>
          <a:xfrm>
            <a:off x="5734049" y="2333625"/>
            <a:ext cx="1181101"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958CC87-FA0F-4098-B9F7-5C56D607B56C}"/>
              </a:ext>
            </a:extLst>
          </p:cNvPr>
          <p:cNvSpPr/>
          <p:nvPr/>
        </p:nvSpPr>
        <p:spPr>
          <a:xfrm>
            <a:off x="2709281" y="4249737"/>
            <a:ext cx="881412"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6F4CA2D-F2F8-4E7E-9415-157E0783B929}"/>
              </a:ext>
            </a:extLst>
          </p:cNvPr>
          <p:cNvSpPr/>
          <p:nvPr/>
        </p:nvSpPr>
        <p:spPr>
          <a:xfrm>
            <a:off x="5862638" y="4532312"/>
            <a:ext cx="1052512"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80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onderneming sluit een lening van €5.000,- af en ontvangt het geld op de bank.</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leningen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573677767"/>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+€5.000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0A51A325-EA24-4989-9D99-78B26F00578F}"/>
              </a:ext>
            </a:extLst>
          </p:cNvPr>
          <p:cNvSpPr/>
          <p:nvPr/>
        </p:nvSpPr>
        <p:spPr>
          <a:xfrm>
            <a:off x="6096000" y="2458720"/>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75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onderneming sluit een lening van €5.000,- af en ontvangt het geld op de bank.</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bank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3014413145"/>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+€5.000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+€5.000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+€5.000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+€5.000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7F13F947-80D6-4BAE-BD19-68B3E0E4A308}"/>
              </a:ext>
            </a:extLst>
          </p:cNvPr>
          <p:cNvSpPr/>
          <p:nvPr/>
        </p:nvSpPr>
        <p:spPr>
          <a:xfrm>
            <a:off x="2831945" y="3006407"/>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E849E17-F14C-479B-B80E-C5203182C8CC}"/>
              </a:ext>
            </a:extLst>
          </p:cNvPr>
          <p:cNvSpPr/>
          <p:nvPr/>
        </p:nvSpPr>
        <p:spPr>
          <a:xfrm>
            <a:off x="2825323" y="4249737"/>
            <a:ext cx="730522"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A73061D8-3C69-4AF1-85F7-E0495FC43C82}"/>
              </a:ext>
            </a:extLst>
          </p:cNvPr>
          <p:cNvSpPr/>
          <p:nvPr/>
        </p:nvSpPr>
        <p:spPr>
          <a:xfrm>
            <a:off x="5962069" y="4249737"/>
            <a:ext cx="900694"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7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onderneming stort €1.000,- op de bankrekening</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bank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4108171701"/>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9E86A255-C869-48BB-8168-C63BEA3E5DFA}"/>
              </a:ext>
            </a:extLst>
          </p:cNvPr>
          <p:cNvSpPr/>
          <p:nvPr/>
        </p:nvSpPr>
        <p:spPr>
          <a:xfrm>
            <a:off x="2754351" y="2881312"/>
            <a:ext cx="836342"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49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onderneming stort €1.000,- op de bankrekening</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kas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622375079"/>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800" dirty="0">
                          <a:solidFill>
                            <a:srgbClr val="FF0000"/>
                          </a:solidFill>
                        </a:rPr>
                        <a:t>-</a:t>
                      </a:r>
                      <a:r>
                        <a:rPr lang="nl-NL" dirty="0">
                          <a:solidFill>
                            <a:srgbClr val="FF0000"/>
                          </a:solidFill>
                          <a:latin typeface="Calibri" panose="020F0502020204030204" pitchFamily="34" charset="0"/>
                          <a:cs typeface="Calibri" panose="020F0502020204030204" pitchFamily="34" charset="0"/>
                        </a:rPr>
                        <a:t>€1.000</a:t>
                      </a: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1E58D2FC-9835-4A12-9783-B31F28B4B904}"/>
              </a:ext>
            </a:extLst>
          </p:cNvPr>
          <p:cNvSpPr/>
          <p:nvPr/>
        </p:nvSpPr>
        <p:spPr>
          <a:xfrm>
            <a:off x="2843097" y="3702049"/>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12644F5C-D740-4512-A2BB-3C5A98D60E75}"/>
              </a:ext>
            </a:extLst>
          </p:cNvPr>
          <p:cNvSpPr/>
          <p:nvPr/>
        </p:nvSpPr>
        <p:spPr>
          <a:xfrm>
            <a:off x="2843097" y="4619307"/>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01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bedrijf betaald €450,- interest over een lening.</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bank wordt…</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2417661280"/>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-€450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EAEACC6A-F0E7-40B8-8F24-285F0B14B740}"/>
              </a:ext>
            </a:extLst>
          </p:cNvPr>
          <p:cNvSpPr/>
          <p:nvPr/>
        </p:nvSpPr>
        <p:spPr>
          <a:xfrm>
            <a:off x="2798492" y="3006407"/>
            <a:ext cx="836806"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676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bedrijf betaald €450,- interest over een lening.</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eigen vermogen wordt…</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841305096"/>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-€450</a:t>
                      </a:r>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-€450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-€450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-€450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0C4C3730-62B5-46A7-9FB9-83FD411395C4}"/>
              </a:ext>
            </a:extLst>
          </p:cNvPr>
          <p:cNvSpPr/>
          <p:nvPr/>
        </p:nvSpPr>
        <p:spPr>
          <a:xfrm>
            <a:off x="6257925" y="2333625"/>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7CAFB49-5221-4E95-AEC1-F15B1CB7AD0E}"/>
              </a:ext>
            </a:extLst>
          </p:cNvPr>
          <p:cNvSpPr/>
          <p:nvPr/>
        </p:nvSpPr>
        <p:spPr>
          <a:xfrm>
            <a:off x="2831945" y="4400906"/>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36410B6-9672-452D-BC7F-8817F92DD6DB}"/>
              </a:ext>
            </a:extLst>
          </p:cNvPr>
          <p:cNvSpPr/>
          <p:nvPr/>
        </p:nvSpPr>
        <p:spPr>
          <a:xfrm>
            <a:off x="6191251" y="4464050"/>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3393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onderneming betaalt per bank </a:t>
            </a:r>
            <a:r>
              <a:rPr lang="nl-NL" sz="2800" dirty="0">
                <a:latin typeface="Calibri" panose="020F0502020204030204" pitchFamily="34" charset="0"/>
                <a:cs typeface="Calibri" panose="020F0502020204030204" pitchFamily="34" charset="0"/>
              </a:rPr>
              <a:t>€</a:t>
            </a:r>
            <a:r>
              <a:rPr lang="nl-NL" sz="2800" dirty="0"/>
              <a:t>1.000,- AAN een crediteur </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crediteuren wordt…</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1851055304"/>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61F4E780-0035-4E76-8CB4-C738AAC3BFC6}"/>
              </a:ext>
            </a:extLst>
          </p:cNvPr>
          <p:cNvSpPr/>
          <p:nvPr/>
        </p:nvSpPr>
        <p:spPr>
          <a:xfrm>
            <a:off x="6138863" y="3006407"/>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77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onderneming betaalt per bank </a:t>
            </a:r>
            <a:r>
              <a:rPr lang="nl-NL" sz="2800" dirty="0">
                <a:latin typeface="Calibri" panose="020F0502020204030204" pitchFamily="34" charset="0"/>
                <a:cs typeface="Calibri" panose="020F0502020204030204" pitchFamily="34" charset="0"/>
              </a:rPr>
              <a:t>€</a:t>
            </a:r>
            <a:r>
              <a:rPr lang="nl-NL" sz="2800" dirty="0"/>
              <a:t>1.000,- AAN een crediteur </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bank wordt…</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2071197666"/>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60A13C31-F6D1-4072-8CB8-0CCA7A2B1389}"/>
              </a:ext>
            </a:extLst>
          </p:cNvPr>
          <p:cNvSpPr/>
          <p:nvPr/>
        </p:nvSpPr>
        <p:spPr>
          <a:xfrm>
            <a:off x="2843096" y="3006407"/>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C2FF20C8-E0AB-4766-A684-D71DD42ED738}"/>
              </a:ext>
            </a:extLst>
          </p:cNvPr>
          <p:cNvSpPr/>
          <p:nvPr/>
        </p:nvSpPr>
        <p:spPr>
          <a:xfrm>
            <a:off x="2720432" y="4434359"/>
            <a:ext cx="846564"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7FDD221-4CF2-4A76-9E04-485EF01180DF}"/>
              </a:ext>
            </a:extLst>
          </p:cNvPr>
          <p:cNvSpPr/>
          <p:nvPr/>
        </p:nvSpPr>
        <p:spPr>
          <a:xfrm>
            <a:off x="5868329" y="4434359"/>
            <a:ext cx="1046822"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430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78FEE-6E8C-4366-A817-0D669A714F93}"/>
              </a:ext>
            </a:extLst>
          </p:cNvPr>
          <p:cNvSpPr>
            <a:spLocks noGrp="1"/>
          </p:cNvSpPr>
          <p:nvPr>
            <p:ph type="title"/>
          </p:nvPr>
        </p:nvSpPr>
        <p:spPr/>
        <p:txBody>
          <a:bodyPr/>
          <a:lstStyle/>
          <a:p>
            <a:r>
              <a:rPr lang="nl-NL" dirty="0"/>
              <a:t>Uitleg</a:t>
            </a:r>
          </a:p>
        </p:txBody>
      </p:sp>
      <p:sp>
        <p:nvSpPr>
          <p:cNvPr id="3" name="Tijdelijke aanduiding voor inhoud 2">
            <a:extLst>
              <a:ext uri="{FF2B5EF4-FFF2-40B4-BE49-F238E27FC236}">
                <a16:creationId xmlns:a16="http://schemas.microsoft.com/office/drawing/2014/main" id="{B16CF2A8-8224-4A0E-8077-026CE330C3CB}"/>
              </a:ext>
            </a:extLst>
          </p:cNvPr>
          <p:cNvSpPr>
            <a:spLocks noGrp="1"/>
          </p:cNvSpPr>
          <p:nvPr>
            <p:ph idx="1"/>
          </p:nvPr>
        </p:nvSpPr>
        <p:spPr/>
        <p:txBody>
          <a:bodyPr/>
          <a:lstStyle/>
          <a:p>
            <a:r>
              <a:rPr lang="nl-NL" dirty="0"/>
              <a:t>Je ziet zo steeds een financiële gebeurtenis en een balanspost, wanneer je denkt dat de balanspost meer wordt door de financiële gebeurtenis steek je je hand op. Denk je dat de balanspost minder wordt door de financiële gebeurtenis dan hou je je handen omlaag. </a:t>
            </a:r>
          </a:p>
        </p:txBody>
      </p:sp>
    </p:spTree>
    <p:extLst>
      <p:ext uri="{BB962C8B-B14F-4D97-AF65-F5344CB8AC3E}">
        <p14:creationId xmlns:p14="http://schemas.microsoft.com/office/powerpoint/2010/main" val="29499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7EB7484-00BA-4581-9FCC-376D10BB59B5}"/>
              </a:ext>
            </a:extLst>
          </p:cNvPr>
          <p:cNvSpPr/>
          <p:nvPr/>
        </p:nvSpPr>
        <p:spPr>
          <a:xfrm>
            <a:off x="-1" y="-106"/>
            <a:ext cx="45304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41D4D6BA-5C94-40D1-B31F-FDBA12F14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15" y="1178894"/>
            <a:ext cx="3988127" cy="4500000"/>
          </a:xfrm>
          <a:prstGeom prst="rect">
            <a:avLst/>
          </a:prstGeom>
        </p:spPr>
      </p:pic>
      <p:pic>
        <p:nvPicPr>
          <p:cNvPr id="10" name="Graphic 9">
            <a:hlinkClick r:id="rId5"/>
            <a:extLst>
              <a:ext uri="{FF2B5EF4-FFF2-40B4-BE49-F238E27FC236}">
                <a16:creationId xmlns:a16="http://schemas.microsoft.com/office/drawing/2014/main" id="{00E15233-0CBB-47AF-9417-CB11B61936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97851" y="2928420"/>
            <a:ext cx="720000" cy="720000"/>
          </a:xfrm>
          <a:prstGeom prst="rect">
            <a:avLst/>
          </a:prstGeom>
        </p:spPr>
      </p:pic>
      <p:sp>
        <p:nvSpPr>
          <p:cNvPr id="11" name="Tekstvak 10">
            <a:extLst>
              <a:ext uri="{FF2B5EF4-FFF2-40B4-BE49-F238E27FC236}">
                <a16:creationId xmlns:a16="http://schemas.microsoft.com/office/drawing/2014/main" id="{AB105811-E716-4390-94D5-F50E07EE0F78}"/>
              </a:ext>
            </a:extLst>
          </p:cNvPr>
          <p:cNvSpPr txBox="1"/>
          <p:nvPr/>
        </p:nvSpPr>
        <p:spPr>
          <a:xfrm>
            <a:off x="5712251" y="3041100"/>
            <a:ext cx="4692072" cy="523220"/>
          </a:xfrm>
          <a:prstGeom prst="rect">
            <a:avLst/>
          </a:prstGeom>
          <a:noFill/>
        </p:spPr>
        <p:txBody>
          <a:bodyPr wrap="square" rtlCol="0">
            <a:spAutoFit/>
          </a:bodyPr>
          <a:lstStyle/>
          <a:p>
            <a:r>
              <a:rPr lang="nl-NL" sz="2800" dirty="0" err="1">
                <a:latin typeface="+mn-lt"/>
              </a:rPr>
              <a:t>economiecompactonline</a:t>
            </a:r>
            <a:endParaRPr lang="nl-NL" sz="2800" dirty="0">
              <a:latin typeface="+mn-lt"/>
            </a:endParaRPr>
          </a:p>
        </p:txBody>
      </p:sp>
      <p:sp>
        <p:nvSpPr>
          <p:cNvPr id="13" name="Tekstvak 12">
            <a:extLst>
              <a:ext uri="{FF2B5EF4-FFF2-40B4-BE49-F238E27FC236}">
                <a16:creationId xmlns:a16="http://schemas.microsoft.com/office/drawing/2014/main" id="{563935FD-80ED-4F66-91BC-2833FCCC6467}"/>
              </a:ext>
            </a:extLst>
          </p:cNvPr>
          <p:cNvSpPr txBox="1"/>
          <p:nvPr/>
        </p:nvSpPr>
        <p:spPr>
          <a:xfrm>
            <a:off x="5712251" y="1922818"/>
            <a:ext cx="4692072" cy="523220"/>
          </a:xfrm>
          <a:prstGeom prst="rect">
            <a:avLst/>
          </a:prstGeom>
          <a:noFill/>
        </p:spPr>
        <p:txBody>
          <a:bodyPr wrap="square" rtlCol="0">
            <a:spAutoFit/>
          </a:bodyPr>
          <a:lstStyle/>
          <a:p>
            <a:r>
              <a:rPr lang="nl-NL" sz="2800" dirty="0">
                <a:latin typeface="+mn-lt"/>
              </a:rPr>
              <a:t>Economie Compact Online</a:t>
            </a:r>
          </a:p>
        </p:txBody>
      </p:sp>
      <p:pic>
        <p:nvPicPr>
          <p:cNvPr id="15" name="Graphic 14">
            <a:hlinkClick r:id="rId8"/>
            <a:extLst>
              <a:ext uri="{FF2B5EF4-FFF2-40B4-BE49-F238E27FC236}">
                <a16:creationId xmlns:a16="http://schemas.microsoft.com/office/drawing/2014/main" id="{126FFF5A-184A-4ED2-9BC3-9C6791208F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97851" y="4130802"/>
            <a:ext cx="720000" cy="720000"/>
          </a:xfrm>
          <a:prstGeom prst="rect">
            <a:avLst/>
          </a:prstGeom>
        </p:spPr>
      </p:pic>
      <p:pic>
        <p:nvPicPr>
          <p:cNvPr id="17" name="Graphic 16">
            <a:hlinkClick r:id="rId11"/>
            <a:extLst>
              <a:ext uri="{FF2B5EF4-FFF2-40B4-BE49-F238E27FC236}">
                <a16:creationId xmlns:a16="http://schemas.microsoft.com/office/drawing/2014/main" id="{B4BF411C-EB1C-45D1-804B-A3FD77F8FE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97851" y="5333184"/>
            <a:ext cx="720000" cy="720000"/>
          </a:xfrm>
          <a:prstGeom prst="rect">
            <a:avLst/>
          </a:prstGeom>
        </p:spPr>
      </p:pic>
      <p:pic>
        <p:nvPicPr>
          <p:cNvPr id="19" name="Graphic 18">
            <a:hlinkClick r:id="rId14"/>
            <a:extLst>
              <a:ext uri="{FF2B5EF4-FFF2-40B4-BE49-F238E27FC236}">
                <a16:creationId xmlns:a16="http://schemas.microsoft.com/office/drawing/2014/main" id="{7FC643D7-EFDE-4A40-B032-11F9899D0BA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97851" y="1935367"/>
            <a:ext cx="720000" cy="510671"/>
          </a:xfrm>
          <a:prstGeom prst="rect">
            <a:avLst/>
          </a:prstGeom>
        </p:spPr>
      </p:pic>
      <p:sp>
        <p:nvSpPr>
          <p:cNvPr id="20" name="Tekstvak 19">
            <a:extLst>
              <a:ext uri="{FF2B5EF4-FFF2-40B4-BE49-F238E27FC236}">
                <a16:creationId xmlns:a16="http://schemas.microsoft.com/office/drawing/2014/main" id="{E913CA34-CF86-4F64-B406-464FFE44DA8F}"/>
              </a:ext>
            </a:extLst>
          </p:cNvPr>
          <p:cNvSpPr txBox="1"/>
          <p:nvPr/>
        </p:nvSpPr>
        <p:spPr>
          <a:xfrm>
            <a:off x="5712251" y="5417284"/>
            <a:ext cx="6479749" cy="523220"/>
          </a:xfrm>
          <a:prstGeom prst="rect">
            <a:avLst/>
          </a:prstGeom>
          <a:noFill/>
        </p:spPr>
        <p:txBody>
          <a:bodyPr wrap="square" rtlCol="0">
            <a:spAutoFit/>
          </a:bodyPr>
          <a:lstStyle/>
          <a:p>
            <a:r>
              <a:rPr lang="nl-NL" sz="2800" dirty="0">
                <a:latin typeface="+mn-lt"/>
              </a:rPr>
              <a:t>economiecompactonline@gmail.com</a:t>
            </a:r>
          </a:p>
        </p:txBody>
      </p:sp>
      <p:sp>
        <p:nvSpPr>
          <p:cNvPr id="21" name="Tekstvak 20">
            <a:extLst>
              <a:ext uri="{FF2B5EF4-FFF2-40B4-BE49-F238E27FC236}">
                <a16:creationId xmlns:a16="http://schemas.microsoft.com/office/drawing/2014/main" id="{EF678C13-F92E-4623-8E9B-8167E0D935D9}"/>
              </a:ext>
            </a:extLst>
          </p:cNvPr>
          <p:cNvSpPr txBox="1"/>
          <p:nvPr/>
        </p:nvSpPr>
        <p:spPr>
          <a:xfrm>
            <a:off x="5712251" y="4229192"/>
            <a:ext cx="6479749" cy="523220"/>
          </a:xfrm>
          <a:prstGeom prst="rect">
            <a:avLst/>
          </a:prstGeom>
          <a:noFill/>
        </p:spPr>
        <p:txBody>
          <a:bodyPr wrap="square" rtlCol="0">
            <a:spAutoFit/>
          </a:bodyPr>
          <a:lstStyle/>
          <a:p>
            <a:r>
              <a:rPr lang="nl-NL" sz="2800" dirty="0">
                <a:latin typeface="+mn-lt"/>
              </a:rPr>
              <a:t>Economie Compact Online</a:t>
            </a:r>
          </a:p>
        </p:txBody>
      </p:sp>
      <p:pic>
        <p:nvPicPr>
          <p:cNvPr id="23" name="Graphic 22">
            <a:hlinkClick r:id="rId17"/>
            <a:extLst>
              <a:ext uri="{FF2B5EF4-FFF2-40B4-BE49-F238E27FC236}">
                <a16:creationId xmlns:a16="http://schemas.microsoft.com/office/drawing/2014/main" id="{B01986E7-12CD-4639-9442-A74F42BBB21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97851" y="732985"/>
            <a:ext cx="720000" cy="720000"/>
          </a:xfrm>
          <a:prstGeom prst="rect">
            <a:avLst/>
          </a:prstGeom>
        </p:spPr>
      </p:pic>
      <p:sp>
        <p:nvSpPr>
          <p:cNvPr id="24" name="Tekstvak 23">
            <a:extLst>
              <a:ext uri="{FF2B5EF4-FFF2-40B4-BE49-F238E27FC236}">
                <a16:creationId xmlns:a16="http://schemas.microsoft.com/office/drawing/2014/main" id="{C4BDBE7C-49BA-4085-9EB2-457991FFC018}"/>
              </a:ext>
            </a:extLst>
          </p:cNvPr>
          <p:cNvSpPr txBox="1"/>
          <p:nvPr/>
        </p:nvSpPr>
        <p:spPr>
          <a:xfrm>
            <a:off x="5712250" y="831375"/>
            <a:ext cx="6479749" cy="523220"/>
          </a:xfrm>
          <a:prstGeom prst="rect">
            <a:avLst/>
          </a:prstGeom>
          <a:noFill/>
        </p:spPr>
        <p:txBody>
          <a:bodyPr wrap="square" rtlCol="0">
            <a:spAutoFit/>
          </a:bodyPr>
          <a:lstStyle/>
          <a:p>
            <a:r>
              <a:rPr lang="nl-NL" sz="2800" dirty="0">
                <a:latin typeface="+mn-lt"/>
              </a:rPr>
              <a:t>www.economiecompactonline.nl</a:t>
            </a:r>
          </a:p>
        </p:txBody>
      </p:sp>
    </p:spTree>
    <p:extLst>
      <p:ext uri="{BB962C8B-B14F-4D97-AF65-F5344CB8AC3E}">
        <p14:creationId xmlns:p14="http://schemas.microsoft.com/office/powerpoint/2010/main" val="27581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F20F-937F-401F-A889-8DD04F436C6D}"/>
              </a:ext>
            </a:extLst>
          </p:cNvPr>
          <p:cNvSpPr>
            <a:spLocks noGrp="1"/>
          </p:cNvSpPr>
          <p:nvPr>
            <p:ph type="title"/>
          </p:nvPr>
        </p:nvSpPr>
        <p:spPr/>
        <p:txBody>
          <a:bodyPr/>
          <a:lstStyle/>
          <a:p>
            <a:pPr algn="ctr"/>
            <a:endParaRPr lang="nl-NL" dirty="0"/>
          </a:p>
        </p:txBody>
      </p:sp>
      <p:graphicFrame>
        <p:nvGraphicFramePr>
          <p:cNvPr id="4" name="Tabel 2">
            <a:extLst>
              <a:ext uri="{FF2B5EF4-FFF2-40B4-BE49-F238E27FC236}">
                <a16:creationId xmlns:a16="http://schemas.microsoft.com/office/drawing/2014/main" id="{6C2357E1-9562-42A2-BF41-413798865046}"/>
              </a:ext>
            </a:extLst>
          </p:cNvPr>
          <p:cNvGraphicFramePr>
            <a:graphicFrameLocks noGrp="1"/>
          </p:cNvGraphicFramePr>
          <p:nvPr>
            <p:extLst>
              <p:ext uri="{D42A27DB-BD31-4B8C-83A1-F6EECF244321}">
                <p14:modId xmlns:p14="http://schemas.microsoft.com/office/powerpoint/2010/main" val="4257324612"/>
              </p:ext>
            </p:extLst>
          </p:nvPr>
        </p:nvGraphicFramePr>
        <p:xfrm>
          <a:off x="1514699" y="1907741"/>
          <a:ext cx="8099999" cy="4023360"/>
        </p:xfrm>
        <a:graphic>
          <a:graphicData uri="http://schemas.openxmlformats.org/drawingml/2006/table">
            <a:tbl>
              <a:tblPr firstRow="1" bandRow="1">
                <a:tableStyleId>{073A0DAA-6AF3-43AB-8588-CEC1D06C72B9}</a:tableStyleId>
              </a:tblPr>
              <a:tblGrid>
                <a:gridCol w="2025000">
                  <a:extLst>
                    <a:ext uri="{9D8B030D-6E8A-4147-A177-3AD203B41FA5}">
                      <a16:colId xmlns:a16="http://schemas.microsoft.com/office/drawing/2014/main" val="2452701010"/>
                    </a:ext>
                  </a:extLst>
                </a:gridCol>
                <a:gridCol w="2025000">
                  <a:extLst>
                    <a:ext uri="{9D8B030D-6E8A-4147-A177-3AD203B41FA5}">
                      <a16:colId xmlns:a16="http://schemas.microsoft.com/office/drawing/2014/main" val="3596608505"/>
                    </a:ext>
                  </a:extLst>
                </a:gridCol>
                <a:gridCol w="2458502">
                  <a:extLst>
                    <a:ext uri="{9D8B030D-6E8A-4147-A177-3AD203B41FA5}">
                      <a16:colId xmlns:a16="http://schemas.microsoft.com/office/drawing/2014/main" val="3109004381"/>
                    </a:ext>
                  </a:extLst>
                </a:gridCol>
                <a:gridCol w="1591497">
                  <a:extLst>
                    <a:ext uri="{9D8B030D-6E8A-4147-A177-3AD203B41FA5}">
                      <a16:colId xmlns:a16="http://schemas.microsoft.com/office/drawing/2014/main" val="4078881039"/>
                    </a:ext>
                  </a:extLst>
                </a:gridCol>
              </a:tblGrid>
              <a:tr h="439908">
                <a:tc gridSpan="4">
                  <a:txBody>
                    <a:bodyPr/>
                    <a:lstStyle/>
                    <a:p>
                      <a:pPr algn="ctr"/>
                      <a:r>
                        <a:rPr lang="nl-NL" sz="2400"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439908">
                <a:tc>
                  <a:txBody>
                    <a:bodyPr/>
                    <a:lstStyle/>
                    <a:p>
                      <a:r>
                        <a:rPr lang="nl-NL" sz="2400"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sz="2400"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446018">
                <a:tc>
                  <a:txBody>
                    <a:bodyPr/>
                    <a:lstStyle/>
                    <a:p>
                      <a:r>
                        <a:rPr lang="nl-NL" sz="2400"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sz="2400"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446018">
                <a:tc>
                  <a:txBody>
                    <a:bodyPr/>
                    <a:lstStyle/>
                    <a:p>
                      <a:r>
                        <a:rPr lang="nl-NL" sz="2400"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sz="2400"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446018">
                <a:tc>
                  <a:txBody>
                    <a:bodyPr/>
                    <a:lstStyle/>
                    <a:p>
                      <a:r>
                        <a:rPr lang="nl-NL" sz="2400"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769839">
                <a:tc>
                  <a:txBody>
                    <a:bodyPr/>
                    <a:lstStyle/>
                    <a:p>
                      <a:r>
                        <a:rPr lang="nl-NL" sz="2400"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endParaRPr>
                    </a:p>
                    <a:p>
                      <a:endParaRPr lang="nl-NL"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446018">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446018">
                <a:tc>
                  <a:txBody>
                    <a:bodyPr/>
                    <a:lstStyle/>
                    <a:p>
                      <a:r>
                        <a:rPr lang="nl-NL" sz="2400"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2400"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Tree>
    <p:extLst>
      <p:ext uri="{BB962C8B-B14F-4D97-AF65-F5344CB8AC3E}">
        <p14:creationId xmlns:p14="http://schemas.microsoft.com/office/powerpoint/2010/main" val="391715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kledingwinkel verkoopt contant een T-shirt voor €20,- </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sz="2800" dirty="0"/>
              <a:t>De post kas wordt….</a:t>
            </a:r>
          </a:p>
          <a:p>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1883927308"/>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800" dirty="0">
                          <a:solidFill>
                            <a:srgbClr val="FF0000"/>
                          </a:solidFill>
                          <a:latin typeface="Calibri" panose="020F0502020204030204" pitchFamily="34" charset="0"/>
                          <a:cs typeface="Calibri" panose="020F0502020204030204" pitchFamily="34" charset="0"/>
                        </a:rPr>
                        <a:t>+€20</a:t>
                      </a: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7" name="Rechthoek 6">
            <a:extLst>
              <a:ext uri="{FF2B5EF4-FFF2-40B4-BE49-F238E27FC236}">
                <a16:creationId xmlns:a16="http://schemas.microsoft.com/office/drawing/2014/main" id="{2FBC4748-3F69-426E-8073-4CD36F4E8BFD}"/>
              </a:ext>
            </a:extLst>
          </p:cNvPr>
          <p:cNvSpPr/>
          <p:nvPr/>
        </p:nvSpPr>
        <p:spPr>
          <a:xfrm>
            <a:off x="2895600" y="2409825"/>
            <a:ext cx="723900" cy="275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5090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kledingwinkel verkoopt contant een T-shirt voor €20,- </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sz="2800" dirty="0"/>
              <a:t>De post voorraad wordt ….</a:t>
            </a:r>
          </a:p>
          <a:p>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1754198620"/>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rPr>
                        <a:t>-</a:t>
                      </a:r>
                      <a:r>
                        <a:rPr lang="nl-NL" sz="1800" dirty="0">
                          <a:solidFill>
                            <a:srgbClr val="FF0000"/>
                          </a:solidFill>
                          <a:latin typeface="Calibri" panose="020F0502020204030204" pitchFamily="34" charset="0"/>
                          <a:cs typeface="Calibri" panose="020F0502020204030204" pitchFamily="34" charset="0"/>
                        </a:rPr>
                        <a:t>€20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800" dirty="0">
                          <a:solidFill>
                            <a:srgbClr val="FF0000"/>
                          </a:solidFill>
                        </a:rPr>
                        <a:t>+</a:t>
                      </a:r>
                      <a:r>
                        <a:rPr lang="nl-NL" sz="1800" dirty="0">
                          <a:solidFill>
                            <a:srgbClr val="FF0000"/>
                          </a:solidFill>
                          <a:latin typeface="Calibri" panose="020F0502020204030204" pitchFamily="34" charset="0"/>
                          <a:cs typeface="Calibri" panose="020F0502020204030204" pitchFamily="34" charset="0"/>
                        </a:rPr>
                        <a:t>€20</a:t>
                      </a: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sz="1800" dirty="0">
                          <a:solidFill>
                            <a:srgbClr val="FF0000"/>
                          </a:solidFill>
                          <a:latin typeface="Calibri" panose="020F0502020204030204" pitchFamily="34" charset="0"/>
                          <a:cs typeface="Calibri" panose="020F0502020204030204" pitchFamily="34" charset="0"/>
                        </a:rPr>
                        <a:t>€0</a:t>
                      </a:r>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A20A2361-041F-48F2-A83A-B559F2261C97}"/>
              </a:ext>
            </a:extLst>
          </p:cNvPr>
          <p:cNvSpPr/>
          <p:nvPr/>
        </p:nvSpPr>
        <p:spPr>
          <a:xfrm>
            <a:off x="2876550" y="2471745"/>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36BB86D-4348-4E2C-AB89-2B337E7BAA8B}"/>
              </a:ext>
            </a:extLst>
          </p:cNvPr>
          <p:cNvSpPr/>
          <p:nvPr/>
        </p:nvSpPr>
        <p:spPr>
          <a:xfrm>
            <a:off x="2876550" y="4122372"/>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2623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305676" y="1828804"/>
            <a:ext cx="4533900" cy="1400175"/>
          </a:xfrm>
        </p:spPr>
        <p:txBody>
          <a:bodyPr>
            <a:noAutofit/>
          </a:bodyPr>
          <a:lstStyle/>
          <a:p>
            <a:pPr algn="ctr"/>
            <a:r>
              <a:rPr lang="nl-NL" sz="2800" dirty="0"/>
              <a:t>Een bedrijf betaalt via de bank de rekening voor elektriciteitskosten van </a:t>
            </a:r>
            <a:r>
              <a:rPr lang="nl-NL" sz="2800" dirty="0">
                <a:latin typeface="Calibri" panose="020F0502020204030204" pitchFamily="34" charset="0"/>
                <a:cs typeface="Calibri" panose="020F0502020204030204" pitchFamily="34" charset="0"/>
              </a:rPr>
              <a:t>€120,-</a:t>
            </a:r>
            <a:r>
              <a:rPr lang="nl-NL" sz="2800" dirty="0"/>
              <a:t>.</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bank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2672309071"/>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-€120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7" name="Rechthoek 6">
            <a:extLst>
              <a:ext uri="{FF2B5EF4-FFF2-40B4-BE49-F238E27FC236}">
                <a16:creationId xmlns:a16="http://schemas.microsoft.com/office/drawing/2014/main" id="{56E53181-1FC1-451F-8B10-C47418A6E357}"/>
              </a:ext>
            </a:extLst>
          </p:cNvPr>
          <p:cNvSpPr/>
          <p:nvPr/>
        </p:nvSpPr>
        <p:spPr>
          <a:xfrm>
            <a:off x="2857500" y="3006407"/>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6680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305676" y="1828804"/>
            <a:ext cx="4533900" cy="1400175"/>
          </a:xfrm>
        </p:spPr>
        <p:txBody>
          <a:bodyPr>
            <a:noAutofit/>
          </a:bodyPr>
          <a:lstStyle/>
          <a:p>
            <a:pPr algn="ctr"/>
            <a:r>
              <a:rPr lang="nl-NL" sz="2800" dirty="0"/>
              <a:t>Een bedrijf betaalt via de bank de rekening voor elektriciteitskosten.</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eigen vermogen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1215661855"/>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a:t>
                      </a:r>
                      <a:endParaRPr lang="nl-NL" dirty="0">
                        <a:solidFill>
                          <a:srgbClr val="FF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a:t>
                      </a:r>
                      <a:endParaRPr lang="nl-NL"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544E9440-CE73-4D5F-B09A-E467C43E5AA4}"/>
              </a:ext>
            </a:extLst>
          </p:cNvPr>
          <p:cNvSpPr/>
          <p:nvPr/>
        </p:nvSpPr>
        <p:spPr>
          <a:xfrm>
            <a:off x="6191251" y="2333625"/>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389A0442-9C48-47AA-9D8A-E77EF9727009}"/>
              </a:ext>
            </a:extLst>
          </p:cNvPr>
          <p:cNvSpPr/>
          <p:nvPr/>
        </p:nvSpPr>
        <p:spPr>
          <a:xfrm>
            <a:off x="2847975" y="4268791"/>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D7CBA1F-CED0-4AEE-B663-0180AE8475F6}"/>
              </a:ext>
            </a:extLst>
          </p:cNvPr>
          <p:cNvSpPr/>
          <p:nvPr/>
        </p:nvSpPr>
        <p:spPr>
          <a:xfrm>
            <a:off x="6181726" y="4619307"/>
            <a:ext cx="723900"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193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fabriek koopt voor €12.000,- een nieuwe 3D printer op afbetaling. </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crediteuren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3340672478"/>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+€12.000</a:t>
                      </a:r>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08F33A36-1C3F-4767-BC62-416D0DAF53A5}"/>
              </a:ext>
            </a:extLst>
          </p:cNvPr>
          <p:cNvSpPr/>
          <p:nvPr/>
        </p:nvSpPr>
        <p:spPr>
          <a:xfrm>
            <a:off x="5960444" y="2881312"/>
            <a:ext cx="842846"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243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24895-7231-414D-8C3B-FB61B89D53B5}"/>
              </a:ext>
            </a:extLst>
          </p:cNvPr>
          <p:cNvSpPr>
            <a:spLocks noGrp="1"/>
          </p:cNvSpPr>
          <p:nvPr>
            <p:ph type="title"/>
          </p:nvPr>
        </p:nvSpPr>
        <p:spPr>
          <a:xfrm>
            <a:off x="7534275" y="1828804"/>
            <a:ext cx="4305300" cy="1400175"/>
          </a:xfrm>
        </p:spPr>
        <p:txBody>
          <a:bodyPr>
            <a:noAutofit/>
          </a:bodyPr>
          <a:lstStyle/>
          <a:p>
            <a:pPr algn="ctr"/>
            <a:r>
              <a:rPr lang="nl-NL" sz="2800" dirty="0"/>
              <a:t>Een fabriek koopt voor €12.000,- een nieuwe 3D printer op afbetaling. </a:t>
            </a:r>
          </a:p>
        </p:txBody>
      </p:sp>
      <p:sp>
        <p:nvSpPr>
          <p:cNvPr id="3" name="Tijdelijke aanduiding voor tekst 2">
            <a:extLst>
              <a:ext uri="{FF2B5EF4-FFF2-40B4-BE49-F238E27FC236}">
                <a16:creationId xmlns:a16="http://schemas.microsoft.com/office/drawing/2014/main" id="{C429281C-6F60-4D76-B176-51AFB586052E}"/>
              </a:ext>
            </a:extLst>
          </p:cNvPr>
          <p:cNvSpPr>
            <a:spLocks noGrp="1"/>
          </p:cNvSpPr>
          <p:nvPr>
            <p:ph type="body" sz="quarter" idx="10"/>
          </p:nvPr>
        </p:nvSpPr>
        <p:spPr>
          <a:xfrm>
            <a:off x="6981825" y="3419475"/>
            <a:ext cx="4991100" cy="1660525"/>
          </a:xfrm>
        </p:spPr>
        <p:txBody>
          <a:bodyPr/>
          <a:lstStyle/>
          <a:p>
            <a:pPr algn="ctr"/>
            <a:r>
              <a:rPr lang="nl-NL" dirty="0"/>
              <a:t>De post inventaris wordt …</a:t>
            </a:r>
          </a:p>
          <a:p>
            <a:pPr algn="ctr"/>
            <a:endParaRPr lang="nl-NL" dirty="0"/>
          </a:p>
        </p:txBody>
      </p:sp>
      <p:graphicFrame>
        <p:nvGraphicFramePr>
          <p:cNvPr id="4" name="Tabel 2">
            <a:extLst>
              <a:ext uri="{FF2B5EF4-FFF2-40B4-BE49-F238E27FC236}">
                <a16:creationId xmlns:a16="http://schemas.microsoft.com/office/drawing/2014/main" id="{559A9393-455D-4039-819E-18D2C07872E0}"/>
              </a:ext>
            </a:extLst>
          </p:cNvPr>
          <p:cNvGraphicFramePr>
            <a:graphicFrameLocks noGrp="1"/>
          </p:cNvGraphicFramePr>
          <p:nvPr>
            <p:extLst>
              <p:ext uri="{D42A27DB-BD31-4B8C-83A1-F6EECF244321}">
                <p14:modId xmlns:p14="http://schemas.microsoft.com/office/powerpoint/2010/main" val="4106017490"/>
              </p:ext>
            </p:extLst>
          </p:nvPr>
        </p:nvGraphicFramePr>
        <p:xfrm>
          <a:off x="419099" y="1941195"/>
          <a:ext cx="6496052" cy="3225800"/>
        </p:xfrm>
        <a:graphic>
          <a:graphicData uri="http://schemas.openxmlformats.org/drawingml/2006/table">
            <a:tbl>
              <a:tblPr firstRow="1" bandRow="1">
                <a:tableStyleId>{073A0DAA-6AF3-43AB-8588-CEC1D06C72B9}</a:tableStyleId>
              </a:tblPr>
              <a:tblGrid>
                <a:gridCol w="1624013">
                  <a:extLst>
                    <a:ext uri="{9D8B030D-6E8A-4147-A177-3AD203B41FA5}">
                      <a16:colId xmlns:a16="http://schemas.microsoft.com/office/drawing/2014/main" val="2452701010"/>
                    </a:ext>
                  </a:extLst>
                </a:gridCol>
                <a:gridCol w="1624013">
                  <a:extLst>
                    <a:ext uri="{9D8B030D-6E8A-4147-A177-3AD203B41FA5}">
                      <a16:colId xmlns:a16="http://schemas.microsoft.com/office/drawing/2014/main" val="3596608505"/>
                    </a:ext>
                  </a:extLst>
                </a:gridCol>
                <a:gridCol w="1971674">
                  <a:extLst>
                    <a:ext uri="{9D8B030D-6E8A-4147-A177-3AD203B41FA5}">
                      <a16:colId xmlns:a16="http://schemas.microsoft.com/office/drawing/2014/main" val="3109004381"/>
                    </a:ext>
                  </a:extLst>
                </a:gridCol>
                <a:gridCol w="1276352">
                  <a:extLst>
                    <a:ext uri="{9D8B030D-6E8A-4147-A177-3AD203B41FA5}">
                      <a16:colId xmlns:a16="http://schemas.microsoft.com/office/drawing/2014/main" val="4078881039"/>
                    </a:ext>
                  </a:extLst>
                </a:gridCol>
              </a:tblGrid>
              <a:tr h="290406">
                <a:tc gridSpan="4">
                  <a:txBody>
                    <a:bodyPr/>
                    <a:lstStyle/>
                    <a:p>
                      <a:pPr algn="ctr"/>
                      <a:r>
                        <a:rPr lang="nl-NL" dirty="0"/>
                        <a:t>Balans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pPr algn="ctr"/>
                      <a:endParaRPr lang="nl-NL"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endParaRPr lang="nl-NL" dirty="0"/>
                    </a:p>
                  </a:txBody>
                  <a:tcPr>
                    <a:solidFill>
                      <a:schemeClr val="bg2"/>
                    </a:solidFill>
                  </a:tcPr>
                </a:tc>
                <a:extLst>
                  <a:ext uri="{0D108BD9-81ED-4DB2-BD59-A6C34878D82A}">
                    <a16:rowId xmlns:a16="http://schemas.microsoft.com/office/drawing/2014/main" val="3737009157"/>
                  </a:ext>
                </a:extLst>
              </a:tr>
              <a:tr h="272438">
                <a:tc>
                  <a:txBody>
                    <a:bodyPr/>
                    <a:lstStyle/>
                    <a:p>
                      <a:r>
                        <a:rPr lang="nl-NL" dirty="0">
                          <a:solidFill>
                            <a:schemeClr val="tx1"/>
                          </a:solidFill>
                        </a:rPr>
                        <a:t>Bedrijfspand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Eigen vermogen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75262"/>
                  </a:ext>
                </a:extLst>
              </a:tr>
              <a:tr h="370840">
                <a:tc>
                  <a:txBody>
                    <a:bodyPr/>
                    <a:lstStyle/>
                    <a:p>
                      <a:r>
                        <a:rPr lang="nl-NL" dirty="0">
                          <a:solidFill>
                            <a:schemeClr val="tx1"/>
                          </a:solidFill>
                        </a:rPr>
                        <a:t>Inventaris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+€12.000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Leningen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9166933"/>
                  </a:ext>
                </a:extLst>
              </a:tr>
              <a:tr h="370840">
                <a:tc>
                  <a:txBody>
                    <a:bodyPr/>
                    <a:lstStyle/>
                    <a:p>
                      <a:r>
                        <a:rPr lang="nl-NL" dirty="0">
                          <a:solidFill>
                            <a:schemeClr val="tx1"/>
                          </a:solidFill>
                        </a:rPr>
                        <a:t>Voorraad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Crediteuren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l-NL" dirty="0">
                          <a:solidFill>
                            <a:srgbClr val="FF0000"/>
                          </a:solidFill>
                          <a:latin typeface="Calibri" panose="020F0502020204030204" pitchFamily="34" charset="0"/>
                          <a:cs typeface="Calibri" panose="020F0502020204030204" pitchFamily="34" charset="0"/>
                        </a:rPr>
                        <a:t>+€12.000</a:t>
                      </a:r>
                      <a:endParaRPr lang="nl-NL"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3649314"/>
                  </a:ext>
                </a:extLst>
              </a:tr>
              <a:tr h="370840">
                <a:tc>
                  <a:txBody>
                    <a:bodyPr/>
                    <a:lstStyle/>
                    <a:p>
                      <a:r>
                        <a:rPr lang="nl-NL" dirty="0">
                          <a:solidFill>
                            <a:schemeClr val="tx1"/>
                          </a:solidFill>
                        </a:rPr>
                        <a:t>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938304"/>
                  </a:ext>
                </a:extLst>
              </a:tr>
              <a:tr h="370840">
                <a:tc>
                  <a:txBody>
                    <a:bodyPr/>
                    <a:lstStyle/>
                    <a:p>
                      <a:r>
                        <a:rPr lang="nl-NL" dirty="0">
                          <a:solidFill>
                            <a:schemeClr val="tx1"/>
                          </a:solidFill>
                        </a:rPr>
                        <a:t>Kas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800" dirty="0">
                        <a:solidFill>
                          <a:srgbClr val="FF0000"/>
                        </a:solidFill>
                      </a:endParaRPr>
                    </a:p>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256467"/>
                  </a:ext>
                </a:extLst>
              </a:tr>
              <a:tr h="370840">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399825"/>
                  </a:ext>
                </a:extLst>
              </a:tr>
              <a:tr h="370840">
                <a:tc>
                  <a:txBody>
                    <a:bodyPr/>
                    <a:lstStyle/>
                    <a:p>
                      <a:r>
                        <a:rPr lang="nl-NL" dirty="0">
                          <a:solidFill>
                            <a:schemeClr val="tx1"/>
                          </a:solidFill>
                        </a:rPr>
                        <a:t>Totaal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+€12.000</a:t>
                      </a:r>
                      <a:endParaRPr lang="nl-NL" dirty="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NL" dirty="0">
                          <a:solidFill>
                            <a:schemeClr val="tx1"/>
                          </a:solidFill>
                        </a:rPr>
                        <a:t>totaal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Calibri" panose="020F0502020204030204" pitchFamily="34" charset="0"/>
                          <a:cs typeface="Calibri" panose="020F0502020204030204" pitchFamily="34" charset="0"/>
                        </a:rPr>
                        <a:t>+€12.000</a:t>
                      </a:r>
                      <a:endParaRPr lang="nl-NL"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365960"/>
                  </a:ext>
                </a:extLst>
              </a:tr>
            </a:tbl>
          </a:graphicData>
        </a:graphic>
      </p:graphicFrame>
      <p:sp>
        <p:nvSpPr>
          <p:cNvPr id="5" name="Rechthoek 4">
            <a:extLst>
              <a:ext uri="{FF2B5EF4-FFF2-40B4-BE49-F238E27FC236}">
                <a16:creationId xmlns:a16="http://schemas.microsoft.com/office/drawing/2014/main" id="{9F0B8618-76C4-4737-92C3-F3D8A6C3FDE3}"/>
              </a:ext>
            </a:extLst>
          </p:cNvPr>
          <p:cNvSpPr/>
          <p:nvPr/>
        </p:nvSpPr>
        <p:spPr>
          <a:xfrm>
            <a:off x="2723915" y="2458720"/>
            <a:ext cx="901855"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D50FCB3-19E3-4900-B06E-5E2A3DE25DD3}"/>
              </a:ext>
            </a:extLst>
          </p:cNvPr>
          <p:cNvSpPr/>
          <p:nvPr/>
        </p:nvSpPr>
        <p:spPr>
          <a:xfrm>
            <a:off x="2723915" y="4301966"/>
            <a:ext cx="901854"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E9EACD0-EDD2-4823-8DD9-08462859BBE7}"/>
              </a:ext>
            </a:extLst>
          </p:cNvPr>
          <p:cNvSpPr/>
          <p:nvPr/>
        </p:nvSpPr>
        <p:spPr>
          <a:xfrm>
            <a:off x="5381974" y="4532312"/>
            <a:ext cx="1228493"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302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1_Standaard">
  <a:themeElements>
    <a:clrScheme name="ECO presentatie">
      <a:dk1>
        <a:srgbClr val="FFFFFF"/>
      </a:dk1>
      <a:lt1>
        <a:srgbClr val="323232"/>
      </a:lt1>
      <a:dk2>
        <a:srgbClr val="96BA81"/>
      </a:dk2>
      <a:lt2>
        <a:srgbClr val="E7E6E6"/>
      </a:lt2>
      <a:accent1>
        <a:srgbClr val="96BA81"/>
      </a:accent1>
      <a:accent2>
        <a:srgbClr val="64C864"/>
      </a:accent2>
      <a:accent3>
        <a:srgbClr val="6464C8"/>
      </a:accent3>
      <a:accent4>
        <a:srgbClr val="C8C864"/>
      </a:accent4>
      <a:accent5>
        <a:srgbClr val="64C8C8"/>
      </a:accent5>
      <a:accent6>
        <a:srgbClr val="232323"/>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id="{365366A2-4DF0-4595-A48C-0EE8E9F19A99}" vid="{E79807C0-1B4B-4B2D-B908-2B90B887B98B}"/>
    </a:ext>
  </a:ext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671</Words>
  <Application>Microsoft Office PowerPoint</Application>
  <PresentationFormat>Breedbeeld</PresentationFormat>
  <Paragraphs>267</Paragraphs>
  <Slides>20</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Wingdings</vt:lpstr>
      <vt:lpstr>Arial</vt:lpstr>
      <vt:lpstr>Segoe UI</vt:lpstr>
      <vt:lpstr>Calibri</vt:lpstr>
      <vt:lpstr>1_Standaard</vt:lpstr>
      <vt:lpstr>Wordt de post meer of minder?</vt:lpstr>
      <vt:lpstr>Uitleg</vt:lpstr>
      <vt:lpstr>PowerPoint-presentatie</vt:lpstr>
      <vt:lpstr>Een kledingwinkel verkoopt contant een T-shirt voor €20,- </vt:lpstr>
      <vt:lpstr>Een kledingwinkel verkoopt contant een T-shirt voor €20,- </vt:lpstr>
      <vt:lpstr>Een bedrijf betaalt via de bank de rekening voor elektriciteitskosten van €120,-.</vt:lpstr>
      <vt:lpstr>Een bedrijf betaalt via de bank de rekening voor elektriciteitskosten.</vt:lpstr>
      <vt:lpstr>Een fabriek koopt voor €12.000,- een nieuwe 3D printer op afbetaling. </vt:lpstr>
      <vt:lpstr>Een fabriek koopt voor €12.000,- een nieuwe 3D printer op afbetaling. </vt:lpstr>
      <vt:lpstr>De onderneming schrijft elk jaar €10.000,- af op het bedrijfspand.</vt:lpstr>
      <vt:lpstr>De onderneming schrijft elk jaar €10.000,- af op het bedrijfspand.</vt:lpstr>
      <vt:lpstr>Een onderneming sluit een lening van €5.000,- af en ontvangt het geld op de bank.</vt:lpstr>
      <vt:lpstr>Een onderneming sluit een lening van €5.000,- af en ontvangt het geld op de bank.</vt:lpstr>
      <vt:lpstr>Een onderneming stort €1.000,- op de bankrekening</vt:lpstr>
      <vt:lpstr>Een onderneming stort €1.000,- op de bankrekening</vt:lpstr>
      <vt:lpstr>Een bedrijf betaald €450,- interest over een lening.</vt:lpstr>
      <vt:lpstr>Een bedrijf betaald €450,- interest over een lening.</vt:lpstr>
      <vt:lpstr>Een onderneming betaalt per bank €1.000,- AAN een crediteur </vt:lpstr>
      <vt:lpstr>Een onderneming betaalt per bank €1.000,- AAN een crediteur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ECON403 – MODULE HEDEN, VERLEDEN EN TOEKOMST</dc:title>
  <dc:creator>John Hendriks</dc:creator>
  <cp:lastModifiedBy>John Hendriks</cp:lastModifiedBy>
  <cp:revision>45</cp:revision>
  <dcterms:created xsi:type="dcterms:W3CDTF">2018-10-20T13:13:21Z</dcterms:created>
  <dcterms:modified xsi:type="dcterms:W3CDTF">2020-06-02T17:25:06Z</dcterms:modified>
</cp:coreProperties>
</file>