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5"/>
  </p:notesMasterIdLst>
  <p:sldIdLst>
    <p:sldId id="256" r:id="rId2"/>
    <p:sldId id="258" r:id="rId3"/>
    <p:sldId id="365" r:id="rId4"/>
    <p:sldId id="360" r:id="rId5"/>
    <p:sldId id="361" r:id="rId6"/>
    <p:sldId id="362" r:id="rId7"/>
    <p:sldId id="363" r:id="rId8"/>
    <p:sldId id="364" r:id="rId9"/>
    <p:sldId id="366" r:id="rId10"/>
    <p:sldId id="367" r:id="rId11"/>
    <p:sldId id="368" r:id="rId12"/>
    <p:sldId id="369" r:id="rId13"/>
    <p:sldId id="370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ill Sans" panose="020B0604020202020204" charset="0"/>
      <p:regular r:id="rId20"/>
      <p:bold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8" roundtripDataSignature="AMtx7mhmCU8mqRssHzt4oLbR5Ff2yvIyl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Hendriks" initials="JH" lastIdx="1" clrIdx="0">
    <p:extLst>
      <p:ext uri="{19B8F6BF-5375-455C-9EA6-DF929625EA0E}">
        <p15:presenceInfo xmlns:p15="http://schemas.microsoft.com/office/powerpoint/2012/main" userId="3efa06030e8332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" y="954"/>
      </p:cViewPr>
      <p:guideLst>
        <p:guide orient="horz" pos="2160"/>
        <p:guide pos="35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913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derw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00" y="1828804"/>
            <a:ext cx="9000000" cy="1400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000" b="1" cap="all" spc="150" baseline="0">
                <a:latin typeface="+mj-lt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514700" y="3333754"/>
            <a:ext cx="9000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59D448-3672-44C0-A7A3-66D6F3AF7B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700" y="3490544"/>
            <a:ext cx="9000000" cy="1660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 i="1"/>
            </a:lvl1pPr>
            <a:lvl5pPr marL="0" indent="0">
              <a:buNone/>
              <a:defRPr i="1"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91063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+ Aanteke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00" y="1"/>
            <a:ext cx="8100000" cy="140399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2800" b="0" cap="all" spc="150" baseline="0">
                <a:latin typeface="+mj-lt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4700" y="1609725"/>
            <a:ext cx="8640000" cy="52482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36575" indent="-360363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"/>
              <a:tabLst>
                <a:tab pos="1077913" algn="l"/>
              </a:tabLst>
              <a:defRPr sz="2000"/>
            </a:lvl1pPr>
            <a:lvl2pPr marL="809625" indent="-273050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2pPr>
            <a:lvl3pPr marL="1073150" indent="-263525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tabLst/>
              <a:defRPr sz="1800"/>
            </a:lvl3pPr>
            <a:lvl4pPr marL="1344613" indent="-271463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4pPr>
            <a:lvl5pPr marL="1617663" indent="-273050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514700" y="1504950"/>
            <a:ext cx="8100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2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derwerp + Aanteke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000" y="1032164"/>
            <a:ext cx="10080000" cy="40755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6212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077913" algn="l"/>
              </a:tabLst>
              <a:defRPr sz="3200"/>
            </a:lvl1pPr>
            <a:lvl2pPr marL="809625" indent="-2730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2pPr>
            <a:lvl3pPr marL="1073150" indent="-263525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tabLst/>
              <a:defRPr sz="1800"/>
            </a:lvl3pPr>
            <a:lvl4pPr marL="1344613" indent="-271463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4pPr>
            <a:lvl5pPr marL="1617663" indent="-2730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43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50C0E70-90E7-41A6-AA63-0FB4679ABE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-351000"/>
            <a:ext cx="6700051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61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nl-NL" sz="2400" dirty="0"/>
              <a:t>Lessenserie markten</a:t>
            </a:r>
            <a:endParaRPr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A145AA-0F76-4223-9C72-FA55998464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Break-even en maximale omzet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961DC-E9C6-43D9-BCE4-A99BCD82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Vragen hulpgroep</a:t>
            </a:r>
          </a:p>
        </p:txBody>
      </p:sp>
    </p:spTree>
    <p:extLst>
      <p:ext uri="{BB962C8B-B14F-4D97-AF65-F5344CB8AC3E}">
        <p14:creationId xmlns:p14="http://schemas.microsoft.com/office/powerpoint/2010/main" val="32709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961DC-E9C6-43D9-BCE4-A99BCD82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Vragen plus- en basisgroep</a:t>
            </a:r>
          </a:p>
        </p:txBody>
      </p:sp>
    </p:spTree>
    <p:extLst>
      <p:ext uri="{BB962C8B-B14F-4D97-AF65-F5344CB8AC3E}">
        <p14:creationId xmlns:p14="http://schemas.microsoft.com/office/powerpoint/2010/main" val="40333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Afmaken opgaven:</a:t>
            </a:r>
          </a:p>
          <a:p>
            <a:pPr lvl="1"/>
            <a:r>
              <a:rPr lang="nl-NL" b="1" dirty="0"/>
              <a:t>Plusgroep:</a:t>
            </a:r>
            <a:r>
              <a:rPr lang="nl-NL" dirty="0"/>
              <a:t> maken basisopgaven uit het boekje.</a:t>
            </a:r>
          </a:p>
          <a:p>
            <a:pPr lvl="1"/>
            <a:r>
              <a:rPr lang="nl-NL" b="1" dirty="0"/>
              <a:t>Basisgroep:</a:t>
            </a:r>
            <a:r>
              <a:rPr lang="nl-NL" dirty="0"/>
              <a:t> maken basisopgaven uit het boekje.</a:t>
            </a:r>
            <a:endParaRPr lang="nl-NL" b="1" dirty="0"/>
          </a:p>
          <a:p>
            <a:pPr lvl="1"/>
            <a:r>
              <a:rPr lang="nl-NL" b="1" dirty="0"/>
              <a:t>Hulpgroep: </a:t>
            </a:r>
            <a:r>
              <a:rPr lang="nl-NL" dirty="0"/>
              <a:t>maken herhaling uit het boekje.</a:t>
            </a:r>
          </a:p>
          <a:p>
            <a:pPr marL="176212" indent="0">
              <a:buNone/>
            </a:pPr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218572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 dirty="0"/>
              <a:t>LESDOELEN</a:t>
            </a:r>
            <a:endParaRPr dirty="0"/>
          </a:p>
        </p:txBody>
      </p:sp>
      <p:sp>
        <p:nvSpPr>
          <p:cNvPr id="37" name="Google Shape;37;p3"/>
          <p:cNvSpPr txBox="1">
            <a:spLocks noGrp="1"/>
          </p:cNvSpPr>
          <p:nvPr>
            <p:ph idx="1"/>
          </p:nvPr>
        </p:nvSpPr>
        <p:spPr>
          <a:xfrm>
            <a:off x="1514698" y="1609725"/>
            <a:ext cx="8100001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Aan het einde van de les kun je …</a:t>
            </a:r>
            <a:endParaRPr dirty="0"/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het stappenplan voor het berekenen van de break-even-omzet van een markt </a:t>
            </a:r>
            <a:r>
              <a:rPr lang="nl-NL" i="1" dirty="0"/>
              <a:t>uitvoeren</a:t>
            </a:r>
            <a:r>
              <a:rPr lang="nl-NL" dirty="0"/>
              <a:t>.</a:t>
            </a:r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het stappenplan voor het berekenen van de maximale omzet van een markt </a:t>
            </a:r>
            <a:r>
              <a:rPr lang="nl-NL" i="1" dirty="0"/>
              <a:t>uitvoeren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551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 dirty="0"/>
              <a:t>LESDOELEN</a:t>
            </a:r>
            <a:endParaRPr dirty="0"/>
          </a:p>
        </p:txBody>
      </p:sp>
      <p:sp>
        <p:nvSpPr>
          <p:cNvPr id="37" name="Google Shape;37;p3"/>
          <p:cNvSpPr txBox="1">
            <a:spLocks noGrp="1"/>
          </p:cNvSpPr>
          <p:nvPr>
            <p:ph idx="1"/>
          </p:nvPr>
        </p:nvSpPr>
        <p:spPr>
          <a:xfrm>
            <a:off x="1514698" y="1609725"/>
            <a:ext cx="8100001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Aan het einde van de les kun je …</a:t>
            </a:r>
            <a:endParaRPr dirty="0"/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het stappenplan voor het berekenen van de break-even-omzet van een markt </a:t>
            </a:r>
            <a:r>
              <a:rPr lang="nl-NL" i="1" dirty="0"/>
              <a:t>uitvoeren</a:t>
            </a:r>
            <a:r>
              <a:rPr lang="nl-NL" dirty="0"/>
              <a:t>.</a:t>
            </a:r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het stappenplan voor het berekenen van de maximale omzet van een markt </a:t>
            </a:r>
            <a:r>
              <a:rPr lang="nl-NL" i="1" dirty="0"/>
              <a:t>uitvoeren</a:t>
            </a:r>
            <a:r>
              <a:rPr lang="nl-NL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Zelfstandig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Plusgroep:</a:t>
            </a:r>
            <a:r>
              <a:rPr lang="nl-NL" dirty="0"/>
              <a:t> maken basisopgaven uit het boekje.</a:t>
            </a:r>
          </a:p>
          <a:p>
            <a:r>
              <a:rPr lang="nl-NL" b="1" dirty="0"/>
              <a:t>Hulpgroep: </a:t>
            </a:r>
            <a:r>
              <a:rPr lang="nl-NL" dirty="0"/>
              <a:t>maken herhaling uit het boekje.</a:t>
            </a:r>
          </a:p>
          <a:p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40197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D7D07D-43C5-4564-8538-9AB6DD04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Break-even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1A2C4F-CB1A-4A4F-AC6E-B906A4D4C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Geen winst of verlies</a:t>
            </a:r>
          </a:p>
          <a:p>
            <a:endParaRPr lang="nl-NL" dirty="0"/>
          </a:p>
          <a:p>
            <a:r>
              <a:rPr lang="nl-NL" dirty="0"/>
              <a:t>TW = TO − TK = 0</a:t>
            </a:r>
          </a:p>
          <a:p>
            <a:r>
              <a:rPr lang="nl-NL" dirty="0"/>
              <a:t>GW = GO − GTK = 0</a:t>
            </a:r>
          </a:p>
          <a:p>
            <a:endParaRPr lang="nl-NL" dirty="0"/>
          </a:p>
          <a:p>
            <a:r>
              <a:rPr lang="nl-NL" dirty="0"/>
              <a:t>Drie soorten vragen:</a:t>
            </a:r>
          </a:p>
          <a:p>
            <a:pPr lvl="1"/>
            <a:r>
              <a:rPr lang="nl-NL" b="1" dirty="0"/>
              <a:t>Coördinaten</a:t>
            </a:r>
            <a:r>
              <a:rPr lang="nl-NL" dirty="0"/>
              <a:t>: schrijf het coördinaat op als LETTER(</a:t>
            </a:r>
            <a:r>
              <a:rPr lang="nl-NL" dirty="0" err="1"/>
              <a:t>q,p</a:t>
            </a:r>
            <a:r>
              <a:rPr lang="nl-NL" dirty="0"/>
              <a:t>)</a:t>
            </a:r>
          </a:p>
          <a:p>
            <a:pPr lvl="1"/>
            <a:r>
              <a:rPr lang="nl-NL" b="1" dirty="0"/>
              <a:t>Break-evenafzet</a:t>
            </a:r>
            <a:r>
              <a:rPr lang="nl-NL" dirty="0"/>
              <a:t>: schrijf de q op voor het break-evenpunt</a:t>
            </a:r>
          </a:p>
          <a:p>
            <a:pPr lvl="1"/>
            <a:r>
              <a:rPr lang="nl-NL" b="1" dirty="0"/>
              <a:t>Break-evenomzet</a:t>
            </a:r>
            <a:r>
              <a:rPr lang="nl-NL" dirty="0"/>
              <a:t>: bereken p × q voor het break-evenpunt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179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4A6709EF-4A24-4896-90C9-AE4B9FF62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3738" y="1609724"/>
            <a:ext cx="5265177" cy="5248275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D3263EEF-53F9-4A47-8139-7392DE81B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Voorbeeld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265A7F67-8899-4752-A7D2-B30A3BC96785}"/>
              </a:ext>
            </a:extLst>
          </p:cNvPr>
          <p:cNvSpPr txBox="1">
            <a:spLocks/>
          </p:cNvSpPr>
          <p:nvPr/>
        </p:nvSpPr>
        <p:spPr>
          <a:xfrm>
            <a:off x="4726983" y="1609724"/>
            <a:ext cx="4887717" cy="5248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36575" indent="-360363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"/>
              <a:tabLst>
                <a:tab pos="10779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273050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263525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71463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7663" indent="-273050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/>
            <a:r>
              <a:rPr lang="nl-NL" b="1" dirty="0"/>
              <a:t>Coördinaten</a:t>
            </a:r>
            <a:r>
              <a:rPr lang="nl-NL" dirty="0"/>
              <a:t>: break-even(10.000,4)</a:t>
            </a:r>
          </a:p>
          <a:p>
            <a:pPr marL="360363"/>
            <a:r>
              <a:rPr lang="nl-NL" b="1" dirty="0"/>
              <a:t>Break-evenafzet</a:t>
            </a:r>
            <a:r>
              <a:rPr lang="nl-NL" dirty="0"/>
              <a:t>: q = 10.000</a:t>
            </a:r>
          </a:p>
          <a:p>
            <a:pPr marL="360363"/>
            <a:r>
              <a:rPr lang="nl-NL" b="1" dirty="0"/>
              <a:t>Break-evenomzet</a:t>
            </a:r>
            <a:r>
              <a:rPr lang="nl-NL" dirty="0"/>
              <a:t>: 4 × 10.000 = 40.000</a:t>
            </a:r>
          </a:p>
        </p:txBody>
      </p:sp>
    </p:spTree>
    <p:extLst>
      <p:ext uri="{BB962C8B-B14F-4D97-AF65-F5344CB8AC3E}">
        <p14:creationId xmlns:p14="http://schemas.microsoft.com/office/powerpoint/2010/main" val="204038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9B20D-BB48-4A3F-BE62-D6873D7A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Maximale omzet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51C186-8A8C-4F2C-8607-E314DA184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Niet mogelijk om meer omzet te behalen door meer of minder te verkopen.</a:t>
            </a:r>
          </a:p>
          <a:p>
            <a:endParaRPr lang="nl-NL" dirty="0"/>
          </a:p>
          <a:p>
            <a:r>
              <a:rPr lang="nl-NL" dirty="0"/>
              <a:t>MO daalt of blijft gelijk, dus maximale omzet bij </a:t>
            </a:r>
            <a:r>
              <a:rPr lang="nl-NL" b="1" dirty="0"/>
              <a:t>MO = 0</a:t>
            </a:r>
            <a:r>
              <a:rPr lang="nl-NL" dirty="0"/>
              <a:t>.</a:t>
            </a:r>
          </a:p>
          <a:p>
            <a:r>
              <a:rPr lang="nl-NL" dirty="0"/>
              <a:t>Maximale omzet is gebied onder de MO-lijn.</a:t>
            </a:r>
          </a:p>
          <a:p>
            <a:pPr lvl="1"/>
            <a:r>
              <a:rPr lang="nl-NL" dirty="0"/>
              <a:t>Altijd een driehoek, dus berekenen met lengte × breedte × 0,5</a:t>
            </a:r>
          </a:p>
        </p:txBody>
      </p:sp>
    </p:spTree>
    <p:extLst>
      <p:ext uri="{BB962C8B-B14F-4D97-AF65-F5344CB8AC3E}">
        <p14:creationId xmlns:p14="http://schemas.microsoft.com/office/powerpoint/2010/main" val="20681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86B46-87C0-4F6D-ADE4-D07DAC27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Voorbeeld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39E93BA-69FD-4409-A6C7-80FCEE7AB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700" y="1609724"/>
            <a:ext cx="5265177" cy="5248275"/>
          </a:xfr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DDBD0C6-CD26-4680-BB98-68D2676C90CE}"/>
              </a:ext>
            </a:extLst>
          </p:cNvPr>
          <p:cNvSpPr txBox="1">
            <a:spLocks/>
          </p:cNvSpPr>
          <p:nvPr/>
        </p:nvSpPr>
        <p:spPr>
          <a:xfrm>
            <a:off x="2681207" y="1609724"/>
            <a:ext cx="6933493" cy="5248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36575" indent="-360363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"/>
              <a:tabLst>
                <a:tab pos="10779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273050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263525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71463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7663" indent="-273050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/>
            <a:r>
              <a:rPr lang="nl-NL" b="1" dirty="0"/>
              <a:t>Coördinaten</a:t>
            </a:r>
            <a:r>
              <a:rPr lang="nl-NL" dirty="0"/>
              <a:t>: break-even(10.000,4)</a:t>
            </a:r>
          </a:p>
          <a:p>
            <a:pPr marL="360363"/>
            <a:r>
              <a:rPr lang="nl-NL" b="1" dirty="0"/>
              <a:t>Break-evenafzet</a:t>
            </a:r>
            <a:r>
              <a:rPr lang="nl-NL" dirty="0"/>
              <a:t>: q = 10.000</a:t>
            </a:r>
          </a:p>
          <a:p>
            <a:pPr marL="360363"/>
            <a:r>
              <a:rPr lang="nl-NL" b="1" dirty="0"/>
              <a:t>Break-evenomzet</a:t>
            </a:r>
            <a:r>
              <a:rPr lang="nl-NL" dirty="0"/>
              <a:t>: 4 × 10.000 = 40.000</a:t>
            </a:r>
          </a:p>
        </p:txBody>
      </p:sp>
    </p:spTree>
    <p:extLst>
      <p:ext uri="{BB962C8B-B14F-4D97-AF65-F5344CB8AC3E}">
        <p14:creationId xmlns:p14="http://schemas.microsoft.com/office/powerpoint/2010/main" val="2989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B3FEDF3E-D434-4405-A234-24504B7AB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241" y="1609725"/>
            <a:ext cx="5315885" cy="5248275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EC86B46-87C0-4F6D-ADE4-D07DAC27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Voorbeeld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DDBD0C6-CD26-4680-BB98-68D2676C90CE}"/>
              </a:ext>
            </a:extLst>
          </p:cNvPr>
          <p:cNvSpPr txBox="1">
            <a:spLocks/>
          </p:cNvSpPr>
          <p:nvPr/>
        </p:nvSpPr>
        <p:spPr>
          <a:xfrm>
            <a:off x="2681207" y="1609724"/>
            <a:ext cx="6933493" cy="5248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36575" indent="-360363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"/>
              <a:tabLst>
                <a:tab pos="10779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273050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263525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71463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7663" indent="-273050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nl-NL" dirty="0"/>
              <a:t>Maximale omzet bij </a:t>
            </a:r>
            <a:r>
              <a:rPr lang="nl-NL" b="1" dirty="0"/>
              <a:t>MO = 0,</a:t>
            </a:r>
            <a:r>
              <a:rPr lang="nl-NL" dirty="0"/>
              <a:t> dus </a:t>
            </a:r>
            <a:r>
              <a:rPr lang="nl-NL" b="1" dirty="0"/>
              <a:t>q = 10.000</a:t>
            </a:r>
          </a:p>
          <a:p>
            <a:pPr marL="342900" indent="-342900"/>
            <a:r>
              <a:rPr lang="nl-NL" dirty="0"/>
              <a:t>Maximale omzet = 10 × 10.000 × 0,5 = 50.000</a:t>
            </a:r>
          </a:p>
        </p:txBody>
      </p:sp>
    </p:spTree>
    <p:extLst>
      <p:ext uri="{BB962C8B-B14F-4D97-AF65-F5344CB8AC3E}">
        <p14:creationId xmlns:p14="http://schemas.microsoft.com/office/powerpoint/2010/main" val="65702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Zelfstandig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Basisgroep:</a:t>
            </a:r>
            <a:r>
              <a:rPr lang="nl-NL" dirty="0"/>
              <a:t> maken basisopgaven uit het boekje.</a:t>
            </a:r>
          </a:p>
          <a:p>
            <a:pPr marL="176212" indent="0">
              <a:buNone/>
            </a:pPr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9752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Standaard">
  <a:themeElements>
    <a:clrScheme name="ECO Presentatie">
      <a:dk1>
        <a:srgbClr val="FFFFFF"/>
      </a:dk1>
      <a:lt1>
        <a:srgbClr val="323232"/>
      </a:lt1>
      <a:dk2>
        <a:srgbClr val="96BA81"/>
      </a:dk2>
      <a:lt2>
        <a:srgbClr val="E7E6E6"/>
      </a:lt2>
      <a:accent1>
        <a:srgbClr val="32E132"/>
      </a:accent1>
      <a:accent2>
        <a:srgbClr val="3232E1"/>
      </a:accent2>
      <a:accent3>
        <a:srgbClr val="E13232"/>
      </a:accent3>
      <a:accent4>
        <a:srgbClr val="E1E132"/>
      </a:accent4>
      <a:accent5>
        <a:srgbClr val="E132E1"/>
      </a:accent5>
      <a:accent6>
        <a:srgbClr val="232323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" id="{365366A2-4DF0-4595-A48C-0EE8E9F19A99}" vid="{E79807C0-1B4B-4B2D-B908-2B90B887B98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439</Words>
  <Application>Microsoft Office PowerPoint</Application>
  <PresentationFormat>Breedbeeld</PresentationFormat>
  <Paragraphs>70</Paragraphs>
  <Slides>13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Wingdings</vt:lpstr>
      <vt:lpstr>Arial</vt:lpstr>
      <vt:lpstr>Segoe UI</vt:lpstr>
      <vt:lpstr>Calibri</vt:lpstr>
      <vt:lpstr>Gill Sans</vt:lpstr>
      <vt:lpstr>1_Standaard</vt:lpstr>
      <vt:lpstr>Lessenserie markten</vt:lpstr>
      <vt:lpstr>LESDOELEN</vt:lpstr>
      <vt:lpstr>Zelfstandig werken</vt:lpstr>
      <vt:lpstr>Break-even</vt:lpstr>
      <vt:lpstr>Voorbeeld</vt:lpstr>
      <vt:lpstr>Maximale omzet</vt:lpstr>
      <vt:lpstr>Voorbeeld</vt:lpstr>
      <vt:lpstr>Voorbeeld</vt:lpstr>
      <vt:lpstr>Zelfstandig werken</vt:lpstr>
      <vt:lpstr>PowerPoint-presentatie</vt:lpstr>
      <vt:lpstr>PowerPoint-presentatie</vt:lpstr>
      <vt:lpstr>Huiswerk</vt:lpstr>
      <vt:lpstr>LESDOELEN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ECON403 – MODULE HEDEN, VERLEDEN EN TOEKOMST</dc:title>
  <dc:creator>John Hendriks</dc:creator>
  <cp:lastModifiedBy>John Hendriks</cp:lastModifiedBy>
  <cp:revision>46</cp:revision>
  <dcterms:created xsi:type="dcterms:W3CDTF">2018-10-20T13:13:21Z</dcterms:created>
  <dcterms:modified xsi:type="dcterms:W3CDTF">2020-05-06T08:53:39Z</dcterms:modified>
</cp:coreProperties>
</file>